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charts/chart1.xml" ContentType="application/vnd.openxmlformats-officedocument.drawingml.chart+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charts/chart2.xml" ContentType="application/vnd.openxmlformats-officedocument.drawingml.chart+xml"/>
  <Override PartName="/ppt/charts/chart3.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charts/chart4.xml" ContentType="application/vnd.openxmlformats-officedocument.drawingml.chart+xml"/>
  <Override PartName="/ppt/charts/chart5.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charts/chart6.xml" ContentType="application/vnd.openxmlformats-officedocument.drawingml.chart+xml"/>
  <Override PartName="/ppt/slideMasters/slideMaster8.xml" ContentType="application/vnd.openxmlformats-officedocument.presentationml.slideMaster+xml"/>
  <Override PartName="/ppt/slides/slide8.xml" ContentType="application/vnd.openxmlformats-officedocument.presentationml.slide+xml"/>
  <Override PartName="/ppt/charts/chart7.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charts/chart8.xml" ContentType="application/vnd.openxmlformats-officedocument.drawingml.chart+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charts/chart9.xml" ContentType="application/vnd.openxmlformats-officedocument.drawingml.chart+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charts/chart10.xml" ContentType="application/vnd.openxmlformats-officedocument.drawingml.chart+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Relationships xmlns="http://schemas.openxmlformats.org/package/2006/relationships"><Relationship Id="rId1" Type="http://schemas.openxmlformats.org/officeDocument/2006/relationships/package" Target="../embeddings/Microsoft_Excel_Worksheet10.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Recorded crimes (millions)</c:v>
                </c:pt>
              </c:strCache>
            </c:strRef>
          </c:tx>
          <c:spPr>
            <a:solidFill>
              <a:srgbClr val="1F5FB8"/>
            </a:solidFill>
            <a:ln w="50800" cap="flat">
              <a:solidFill>
                <a:srgbClr val="1F5FB8"/>
              </a:solidFill>
              <a:prstDash val="solid"/>
              <a:round/>
            </a:ln>
            <a:effectLst/>
          </c:spPr>
          <c:invertIfNegative val="0"/>
          <c:dLbls>
            <c:numFmt formatCode="#,##0" sourceLinked="0"/>
            <c:txPr>
              <a:bodyPr/>
              <a:lstStyle/>
              <a:p>
                <a:pPr>
                  <a:defRPr b="0" i="0" strike="noStrike" sz="1200" u="none">
                    <a:solidFill>
                      <a:srgbClr val="0D1B2A"/>
                    </a:solidFill>
                    <a:latin typeface="Arial"/>
                  </a:defRPr>
                </a:pPr>
              </a:p>
            </c:txPr>
            <c:showLegendKey val="0"/>
            <c:showVal val="0"/>
            <c:showCatName val="0"/>
            <c:showSerName val="0"/>
            <c:showPercent val="0"/>
            <c:showBubbleSize val="0"/>
            <c:showLeaderLines val="0"/>
          </c:dLbls>
          <c:marker>
            <c:symbol val="circle"/>
            <c:size val="9"/>
            <c:spPr>
              <a:solidFill>
                <a:srgbClr val="1F5FB8"/>
              </a:solidFill>
              <a:ln w="9525" cap="flat">
                <a:solidFill>
                  <a:srgbClr val="1F5FB8"/>
                </a:solidFill>
                <a:prstDash val="solid"/>
                <a:round/>
              </a:ln>
              <a:effectLst/>
            </c:spPr>
          </c:marker>
          <c:cat>
            <c:multiLvlStrRef>
              <c:f>Sheet1!$A$2:$A$11</c:f>
              <c:multiLvlStrCache>
                <c:ptCount val="10"/>
                <c:lvl>
                  <c:pt idx="0">
                    <c:v>15/16</c:v>
                  </c:pt>
                  <c:pt idx="1">
                    <c:v>16/17</c:v>
                  </c:pt>
                  <c:pt idx="2">
                    <c:v>17/18</c:v>
                  </c:pt>
                  <c:pt idx="3">
                    <c:v>18/19</c:v>
                  </c:pt>
                  <c:pt idx="4">
                    <c:v>19/20</c:v>
                  </c:pt>
                  <c:pt idx="5">
                    <c:v>20/21</c:v>
                  </c:pt>
                  <c:pt idx="6">
                    <c:v>21/22</c:v>
                  </c:pt>
                  <c:pt idx="7">
                    <c:v>22/23</c:v>
                  </c:pt>
                  <c:pt idx="8">
                    <c:v>23/24</c:v>
                  </c:pt>
                  <c:pt idx="9">
                    <c:v>24/25</c:v>
                  </c:pt>
                </c:lvl>
              </c:multiLvlStrCache>
            </c:multiLvlStrRef>
          </c:cat>
          <c:val>
            <c:numRef>
              <c:f>Sheet1!$B$2:$B$11</c:f>
              <c:numCache>
                <c:formatCode>General</c:formatCode>
                <c:ptCount val="10"/>
                <c:pt idx="0">
                  <c:v>1.771</c:v>
                </c:pt>
                <c:pt idx="1">
                  <c:v>1.739</c:v>
                </c:pt>
                <c:pt idx="2">
                  <c:v>1.663</c:v>
                </c:pt>
                <c:pt idx="3">
                  <c:v>1.674</c:v>
                </c:pt>
                <c:pt idx="4">
                  <c:v>1.629</c:v>
                </c:pt>
                <c:pt idx="5">
                  <c:v>1.362</c:v>
                </c:pt>
                <c:pt idx="6">
                  <c:v>1.481</c:v>
                </c:pt>
                <c:pt idx="7">
                  <c:v>1.587</c:v>
                </c:pt>
                <c:pt idx="8">
                  <c:v>1.601</c:v>
                </c:pt>
                <c:pt idx="9">
                  <c:v>1.515</c:v>
                </c:pt>
              </c:numCache>
            </c:numRef>
          </c:val>
          <c:smooth val="0"/>
        </c:ser>
        <c:dLbls>
          <c:numFmt formatCode="#,##0" sourceLinked="0"/>
          <c:txPr>
            <a:bodyPr/>
            <a:lstStyle/>
            <a:p>
              <a:pPr>
                <a:defRPr b="0" i="0" strike="noStrike" sz="1200" u="none">
                  <a:solidFill>
                    <a:srgbClr val="0D1B2A"/>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4A5B6E"/>
                </a:solidFill>
                <a:latin typeface="Arial"/>
              </a:defRPr>
            </a:pPr>
            <a:endParaRPr lang="en-US"/>
          </a:p>
        </c:txPr>
        <c:crossAx val="2094734552"/>
        <c:crosses val="autoZero"/>
        <c:auto val="1"/>
        <c:lblAlgn val="ctr"/>
        <c:noMultiLvlLbl val="1"/>
      </c:catAx>
      <c:valAx>
        <c:axId val="2094734552"/>
        <c:scaling>
          <c:orientation val="minMax"/>
          <c:max val="1.8"/>
          <c:min val="1.3"/>
        </c:scaling>
        <c:delete val="0"/>
        <c:axPos val="l"/>
        <c:majorGridlines>
          <c:spPr>
            <a:ln w="9525" cap="flat">
              <a:solidFill>
                <a:srgbClr val="CBD5E1"/>
              </a:solidFill>
              <a:prstDash val="solid"/>
              <a:round/>
            </a:ln>
          </c:spPr>
        </c:majorGridlines>
        <c:numFmt formatCode="0.0&quot;M&quot;"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4A5B6E"/>
                </a:solidFill>
                <a:latin typeface="Arial"/>
              </a:defRPr>
            </a:pPr>
            <a:endParaRPr lang="en-US"/>
          </a:p>
        </c:txPr>
        <c:crossAx val="2094734554"/>
        <c:crosses val="autoZero"/>
        <c:crossBetween val="between"/>
        <c:majorUnit val="0.1"/>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Counted: burglaries recorded</c:v>
                </c:pt>
              </c:strCache>
            </c:strRef>
          </c:tx>
          <c:spPr>
            <a:solidFill>
              <a:srgbClr val="FF7A3D"/>
            </a:solidFill>
            <a:effectLst/>
          </c:spPr>
          <c:invertIfNegative val="0"/>
          <c:dLbls>
            <c:numFmt formatCode="#,##0" sourceLinked="0"/>
            <c:txPr>
              <a:bodyPr/>
              <a:lstStyle/>
              <a:p>
                <a:pPr>
                  <a:defRPr b="0" i="0" strike="noStrike" sz="1200" u="none">
                    <a:solidFill>
                      <a:srgbClr val="F2F5F9"/>
                    </a:solidFill>
                    <a:latin typeface="Arial"/>
                  </a:defRPr>
                </a:pPr>
              </a:p>
            </c:txPr>
            <c:showLegendKey val="0"/>
            <c:showVal val="1"/>
            <c:showCatName val="0"/>
            <c:showSerName val="0"/>
            <c:showPercent val="0"/>
            <c:showBubbleSize val="0"/>
            <c:showLeaderLines val="0"/>
          </c:dLbls>
          <c:dPt>
            <c:idx val="0"/>
            <c:invertIfNegative val="0"/>
            <c:bubble3D val="0"/>
            <c:spPr>
              <a:solidFill>
                <a:srgbClr val="FF7A3D"/>
              </a:solidFill>
              <a:effectLst/>
            </c:spPr>
          </c:dPt>
          <c:dPt>
            <c:idx val="1"/>
            <c:invertIfNegative val="0"/>
            <c:bubble3D val="0"/>
            <c:spPr>
              <a:solidFill>
                <a:srgbClr val="3D8BFF"/>
              </a:solidFill>
              <a:effectLst/>
            </c:spPr>
          </c:dPt>
          <c:dPt>
            <c:idx val="2"/>
            <c:invertIfNegative val="0"/>
            <c:bubble3D val="0"/>
            <c:spPr>
              <a:solidFill>
                <a:srgbClr val="3D8BFF"/>
              </a:solidFill>
              <a:effectLst/>
            </c:spPr>
          </c:dPt>
          <c:dPt>
            <c:idx val="3"/>
            <c:invertIfNegative val="0"/>
            <c:bubble3D val="0"/>
            <c:spPr>
              <a:solidFill>
                <a:srgbClr val="3D8BFF"/>
              </a:solidFill>
              <a:effectLst/>
            </c:spPr>
          </c:dPt>
          <c:dPt>
            <c:idx val="4"/>
            <c:invertIfNegative val="0"/>
            <c:bubble3D val="0"/>
            <c:spPr>
              <a:solidFill>
                <a:srgbClr val="3D8BFF"/>
              </a:solidFill>
              <a:effectLst/>
            </c:spPr>
          </c:dPt>
          <c:dPt>
            <c:idx val="5"/>
            <c:invertIfNegative val="0"/>
            <c:bubble3D val="0"/>
            <c:spPr>
              <a:solidFill>
                <a:srgbClr val="3D8BFF"/>
              </a:solidFill>
              <a:effectLst/>
            </c:spPr>
          </c:dPt>
          <c:dPt>
            <c:idx val="6"/>
            <c:invertIfNegative val="0"/>
            <c:bubble3D val="0"/>
            <c:spPr>
              <a:solidFill>
                <a:srgbClr val="3D8BFF"/>
              </a:solidFill>
              <a:effectLst/>
            </c:spPr>
          </c:dPt>
          <c:dPt>
            <c:idx val="7"/>
            <c:invertIfNegative val="0"/>
            <c:bubble3D val="0"/>
            <c:spPr>
              <a:solidFill>
                <a:srgbClr val="3D8BFF"/>
              </a:solidFill>
              <a:effectLst/>
            </c:spPr>
          </c:dPt>
          <c:dPt>
            <c:idx val="8"/>
            <c:invertIfNegative val="0"/>
            <c:bubble3D val="0"/>
            <c:spPr>
              <a:solidFill>
                <a:srgbClr val="3D8BFF"/>
              </a:solidFill>
              <a:effectLst/>
            </c:spPr>
          </c:dPt>
          <c:cat>
            <c:multiLvlStrRef>
              <c:f>Sheet1!$A$2:$A$10</c:f>
              <c:multiLvlStrCache>
                <c:ptCount val="9"/>
                <c:lvl>
                  <c:pt idx="0">
                    <c:v>Gauteng</c:v>
                  </c:pt>
                  <c:pt idx="1">
                    <c:v>KwaZulu-Natal</c:v>
                  </c:pt>
                  <c:pt idx="2">
                    <c:v>Western Cape</c:v>
                  </c:pt>
                  <c:pt idx="3">
                    <c:v>Eastern Cape</c:v>
                  </c:pt>
                  <c:pt idx="4">
                    <c:v>Limpopo</c:v>
                  </c:pt>
                  <c:pt idx="5">
                    <c:v>North West</c:v>
                  </c:pt>
                  <c:pt idx="6">
                    <c:v>Mpumalanga</c:v>
                  </c:pt>
                  <c:pt idx="7">
                    <c:v>Free State</c:v>
                  </c:pt>
                  <c:pt idx="8">
                    <c:v>Northern Cape</c:v>
                  </c:pt>
                </c:lvl>
              </c:multiLvlStrCache>
            </c:multiLvlStrRef>
          </c:cat>
          <c:val>
            <c:numRef>
              <c:f>Sheet1!$B$2:$B$10</c:f>
              <c:numCache>
                <c:formatCode>General</c:formatCode>
                <c:ptCount val="9"/>
                <c:pt idx="0">
                  <c:v>29233</c:v>
                </c:pt>
                <c:pt idx="1">
                  <c:v>24721</c:v>
                </c:pt>
                <c:pt idx="2">
                  <c:v>22736</c:v>
                </c:pt>
                <c:pt idx="3">
                  <c:v>16126</c:v>
                </c:pt>
                <c:pt idx="4">
                  <c:v>11034</c:v>
                </c:pt>
                <c:pt idx="5">
                  <c:v>10302</c:v>
                </c:pt>
                <c:pt idx="6">
                  <c:v>10111</c:v>
                </c:pt>
                <c:pt idx="7">
                  <c:v>9632</c:v>
                </c:pt>
                <c:pt idx="8">
                  <c:v>4979</c:v>
                </c:pt>
              </c:numCache>
            </c:numRef>
          </c:val>
        </c:ser>
        <c:dLbls>
          <c:numFmt formatCode="#,##0" sourceLinked="0"/>
          <c:txPr>
            <a:bodyPr/>
            <a:lstStyle/>
            <a:p>
              <a:pPr>
                <a:defRPr b="0" i="0" strike="noStrike" sz="1200" u="none">
                  <a:solidFill>
                    <a:srgbClr val="F2F5F9"/>
                  </a:solidFill>
                  <a:latin typeface="Arial"/>
                </a:defRPr>
              </a:pPr>
            </a:p>
          </c:txPr>
          <c:showLegendKey val="0"/>
          <c:showVal val="1"/>
          <c:showCatName val="0"/>
          <c:showSerName val="0"/>
          <c:showPercent val="0"/>
          <c:showBubbleSize val="0"/>
          <c:showLeaderLines val="0"/>
        </c:dLbls>
        <c:gapWidth val="4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A9B8C9"/>
                </a:solidFill>
                <a:latin typeface="Arial"/>
              </a:defRPr>
            </a:pPr>
            <a:endParaRPr lang="en-US"/>
          </a:p>
        </c:txPr>
        <c:crossAx val="2094734552"/>
        <c:crosses val="autoZero"/>
        <c:auto val="1"/>
        <c:lblAlgn val="ctr"/>
        <c:noMultiLvlLbl val="1"/>
      </c:catAx>
      <c:valAx>
        <c:axId val="2094734552"/>
        <c:scaling>
          <c:orientation val="minMax"/>
        </c:scaling>
        <c:delete val="1"/>
        <c:axPos val="b"/>
        <c:numFmt formatCode="#,##0" sourceLinked="0"/>
        <c:majorTickMark val="out"/>
        <c:minorTickMark val="none"/>
        <c:tickLblPos val="low"/>
        <c:spPr>
          <a:ln w="12700" cap="flat">
            <a:solidFill>
              <a:srgbClr val="888888"/>
            </a:solidFill>
            <a:prstDash val="solid"/>
            <a:round/>
          </a:ln>
        </c:spPr>
        <c:txPr>
          <a:bodyPr/>
          <a:lstStyle/>
          <a:p>
            <a:pPr>
              <a:defRPr sz="1200" b="0" i="0" u="none" strike="noStrike">
                <a:solidFill>
                  <a:srgbClr val="A9B8C9"/>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Per 100,000 residents</c:v>
                </c:pt>
              </c:strCache>
            </c:strRef>
          </c:tx>
          <c:spPr>
            <a:solidFill>
              <a:srgbClr val="3D8BFF"/>
            </a:solidFill>
            <a:effectLst/>
          </c:spPr>
          <c:invertIfNegative val="0"/>
          <c:dLbls>
            <c:numFmt formatCode="0" sourceLinked="0"/>
            <c:txPr>
              <a:bodyPr/>
              <a:lstStyle/>
              <a:p>
                <a:pPr>
                  <a:defRPr b="0" i="0" strike="noStrike" sz="1200" u="none">
                    <a:solidFill>
                      <a:srgbClr val="F2F5F9"/>
                    </a:solidFill>
                    <a:latin typeface="Arial"/>
                  </a:defRPr>
                </a:pPr>
              </a:p>
            </c:txPr>
            <c:showLegendKey val="0"/>
            <c:showVal val="1"/>
            <c:showCatName val="0"/>
            <c:showSerName val="0"/>
            <c:showPercent val="0"/>
            <c:showBubbleSize val="0"/>
            <c:showLeaderLines val="0"/>
          </c:dLbls>
          <c:dPt>
            <c:idx val="0"/>
            <c:invertIfNegative val="0"/>
            <c:bubble3D val="0"/>
            <c:spPr>
              <a:solidFill>
                <a:srgbClr val="3D8BFF"/>
              </a:solidFill>
              <a:effectLst/>
            </c:spPr>
          </c:dPt>
          <c:dPt>
            <c:idx val="1"/>
            <c:invertIfNegative val="0"/>
            <c:bubble3D val="0"/>
            <c:spPr>
              <a:solidFill>
                <a:srgbClr val="3D8BFF"/>
              </a:solidFill>
              <a:effectLst/>
            </c:spPr>
          </c:dPt>
          <c:dPt>
            <c:idx val="2"/>
            <c:invertIfNegative val="0"/>
            <c:bubble3D val="0"/>
            <c:spPr>
              <a:solidFill>
                <a:srgbClr val="3D8BFF"/>
              </a:solidFill>
              <a:effectLst/>
            </c:spPr>
          </c:dPt>
          <c:dPt>
            <c:idx val="3"/>
            <c:invertIfNegative val="0"/>
            <c:bubble3D val="0"/>
            <c:spPr>
              <a:solidFill>
                <a:srgbClr val="3D8BFF"/>
              </a:solidFill>
              <a:effectLst/>
            </c:spPr>
          </c:dPt>
          <c:dPt>
            <c:idx val="4"/>
            <c:invertIfNegative val="0"/>
            <c:bubble3D val="0"/>
            <c:spPr>
              <a:solidFill>
                <a:srgbClr val="3D8BFF"/>
              </a:solidFill>
              <a:effectLst/>
            </c:spPr>
          </c:dPt>
          <c:dPt>
            <c:idx val="5"/>
            <c:invertIfNegative val="0"/>
            <c:bubble3D val="0"/>
            <c:spPr>
              <a:solidFill>
                <a:srgbClr val="3D8BFF"/>
              </a:solidFill>
              <a:effectLst/>
            </c:spPr>
          </c:dPt>
          <c:dPt>
            <c:idx val="6"/>
            <c:invertIfNegative val="0"/>
            <c:bubble3D val="0"/>
            <c:spPr>
              <a:solidFill>
                <a:srgbClr val="3D8BFF"/>
              </a:solidFill>
              <a:effectLst/>
            </c:spPr>
          </c:dPt>
          <c:dPt>
            <c:idx val="7"/>
            <c:invertIfNegative val="0"/>
            <c:bubble3D val="0"/>
            <c:spPr>
              <a:solidFill>
                <a:srgbClr val="FF7A3D"/>
              </a:solidFill>
              <a:effectLst/>
            </c:spPr>
          </c:dPt>
          <c:dPt>
            <c:idx val="8"/>
            <c:invertIfNegative val="0"/>
            <c:bubble3D val="0"/>
            <c:spPr>
              <a:solidFill>
                <a:srgbClr val="3D8BFF"/>
              </a:solidFill>
              <a:effectLst/>
            </c:spPr>
          </c:dPt>
          <c:cat>
            <c:multiLvlStrRef>
              <c:f>Sheet1!$A$2:$A$10</c:f>
              <c:multiLvlStrCache>
                <c:ptCount val="9"/>
                <c:lvl>
                  <c:pt idx="0">
                    <c:v>Northern Cape</c:v>
                  </c:pt>
                  <c:pt idx="1">
                    <c:v>Free State</c:v>
                  </c:pt>
                  <c:pt idx="2">
                    <c:v>Western Cape</c:v>
                  </c:pt>
                  <c:pt idx="3">
                    <c:v>North West</c:v>
                  </c:pt>
                  <c:pt idx="4">
                    <c:v>Eastern Cape</c:v>
                  </c:pt>
                  <c:pt idx="5">
                    <c:v>Mpumalanga</c:v>
                  </c:pt>
                  <c:pt idx="6">
                    <c:v>KwaZulu-Natal</c:v>
                  </c:pt>
                  <c:pt idx="7">
                    <c:v>Gauteng</c:v>
                  </c:pt>
                  <c:pt idx="8">
                    <c:v>Limpopo</c:v>
                  </c:pt>
                </c:lvl>
              </c:multiLvlStrCache>
            </c:multiLvlStrRef>
          </c:cat>
          <c:val>
            <c:numRef>
              <c:f>Sheet1!$B$2:$B$10</c:f>
              <c:numCache>
                <c:formatCode>General</c:formatCode>
                <c:ptCount val="9"/>
                <c:pt idx="0">
                  <c:v>383</c:v>
                </c:pt>
                <c:pt idx="1">
                  <c:v>329</c:v>
                </c:pt>
                <c:pt idx="2">
                  <c:v>306</c:v>
                </c:pt>
                <c:pt idx="3">
                  <c:v>247</c:v>
                </c:pt>
                <c:pt idx="4">
                  <c:v>235</c:v>
                </c:pt>
                <c:pt idx="5">
                  <c:v>213</c:v>
                </c:pt>
                <c:pt idx="6">
                  <c:v>199</c:v>
                </c:pt>
                <c:pt idx="7">
                  <c:v>182</c:v>
                </c:pt>
                <c:pt idx="8">
                  <c:v>181</c:v>
                </c:pt>
              </c:numCache>
            </c:numRef>
          </c:val>
        </c:ser>
        <c:dLbls>
          <c:numFmt formatCode="0" sourceLinked="0"/>
          <c:txPr>
            <a:bodyPr/>
            <a:lstStyle/>
            <a:p>
              <a:pPr>
                <a:defRPr b="0" i="0" strike="noStrike" sz="1200" u="none">
                  <a:solidFill>
                    <a:srgbClr val="F2F5F9"/>
                  </a:solidFill>
                  <a:latin typeface="Arial"/>
                </a:defRPr>
              </a:pPr>
            </a:p>
          </c:txPr>
          <c:showLegendKey val="0"/>
          <c:showVal val="1"/>
          <c:showCatName val="0"/>
          <c:showSerName val="0"/>
          <c:showPercent val="0"/>
          <c:showBubbleSize val="0"/>
          <c:showLeaderLines val="0"/>
        </c:dLbls>
        <c:gapWidth val="4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A9B8C9"/>
                </a:solidFill>
                <a:latin typeface="Arial"/>
              </a:defRPr>
            </a:pPr>
            <a:endParaRPr lang="en-US"/>
          </a:p>
        </c:txPr>
        <c:crossAx val="2094734552"/>
        <c:crosses val="autoZero"/>
        <c:auto val="1"/>
        <c:lblAlgn val="ctr"/>
        <c:noMultiLvlLbl val="1"/>
      </c:catAx>
      <c:valAx>
        <c:axId val="2094734552"/>
        <c:scaling>
          <c:orientation val="minMax"/>
        </c:scaling>
        <c:delete val="1"/>
        <c:axPos val="b"/>
        <c:numFmt formatCode="0" sourceLinked="0"/>
        <c:majorTickMark val="out"/>
        <c:minorTickMark val="none"/>
        <c:tickLblPos val="low"/>
        <c:spPr>
          <a:ln w="12700" cap="flat">
            <a:solidFill>
              <a:srgbClr val="888888"/>
            </a:solidFill>
            <a:prstDash val="solid"/>
            <a:round/>
          </a:ln>
        </c:spPr>
        <c:txPr>
          <a:bodyPr/>
          <a:lstStyle/>
          <a:p>
            <a:pPr>
              <a:defRPr sz="1200" b="0" i="0" u="none" strike="noStrike">
                <a:solidFill>
                  <a:srgbClr val="A9B8C9"/>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Recorded crimes</c:v>
                </c:pt>
              </c:strCache>
            </c:strRef>
          </c:tx>
          <c:spPr>
            <a:solidFill>
              <a:srgbClr val="1F5FB8"/>
            </a:solidFill>
            <a:effectLst/>
          </c:spPr>
          <c:invertIfNegative val="0"/>
          <c:dLbls>
            <c:numFmt formatCode="#,##0" sourceLinked="0"/>
            <c:txPr>
              <a:bodyPr/>
              <a:lstStyle/>
              <a:p>
                <a:pPr>
                  <a:defRPr b="0" i="0" strike="noStrike" sz="1300" u="none">
                    <a:solidFill>
                      <a:srgbClr val="0D1B2A"/>
                    </a:solidFill>
                    <a:latin typeface="Arial"/>
                  </a:defRPr>
                </a:pPr>
              </a:p>
            </c:txPr>
            <c:showLegendKey val="0"/>
            <c:showVal val="1"/>
            <c:showCatName val="0"/>
            <c:showSerName val="0"/>
            <c:showPercent val="0"/>
            <c:showBubbleSize val="0"/>
            <c:showLeaderLines val="0"/>
          </c:dLbls>
          <c:dPt>
            <c:idx val="0"/>
            <c:invertIfNegative val="0"/>
            <c:bubble3D val="0"/>
            <c:spPr>
              <a:solidFill>
                <a:srgbClr val="1F5FB8"/>
              </a:solidFill>
              <a:effectLst/>
            </c:spPr>
          </c:dPt>
          <c:dPt>
            <c:idx val="1"/>
            <c:invertIfNegative val="0"/>
            <c:bubble3D val="0"/>
            <c:spPr>
              <a:solidFill>
                <a:srgbClr val="1F5FB8"/>
              </a:solidFill>
              <a:effectLst/>
            </c:spPr>
          </c:dPt>
          <c:dPt>
            <c:idx val="2"/>
            <c:invertIfNegative val="0"/>
            <c:bubble3D val="0"/>
            <c:spPr>
              <a:solidFill>
                <a:srgbClr val="1F5FB8"/>
              </a:solidFill>
              <a:effectLst/>
            </c:spPr>
          </c:dPt>
          <c:dPt>
            <c:idx val="3"/>
            <c:invertIfNegative val="0"/>
            <c:bubble3D val="0"/>
            <c:spPr>
              <a:solidFill>
                <a:srgbClr val="1F5FB8"/>
              </a:solidFill>
              <a:effectLst/>
            </c:spPr>
          </c:dPt>
          <c:dPt>
            <c:idx val="4"/>
            <c:invertIfNegative val="0"/>
            <c:bubble3D val="0"/>
            <c:spPr>
              <a:solidFill>
                <a:srgbClr val="1F5FB8"/>
              </a:solidFill>
              <a:effectLst/>
            </c:spPr>
          </c:dPt>
          <c:dPt>
            <c:idx val="5"/>
            <c:invertIfNegative val="0"/>
            <c:bubble3D val="0"/>
            <c:spPr>
              <a:solidFill>
                <a:srgbClr val="9DBEE8"/>
              </a:solidFill>
              <a:effectLst/>
            </c:spPr>
          </c:dPt>
          <c:dPt>
            <c:idx val="6"/>
            <c:invertIfNegative val="0"/>
            <c:bubble3D val="0"/>
            <c:spPr>
              <a:solidFill>
                <a:srgbClr val="9DBEE8"/>
              </a:solidFill>
              <a:effectLst/>
            </c:spPr>
          </c:dPt>
          <c:dPt>
            <c:idx val="7"/>
            <c:invertIfNegative val="0"/>
            <c:bubble3D val="0"/>
            <c:spPr>
              <a:solidFill>
                <a:srgbClr val="9DBEE8"/>
              </a:solidFill>
              <a:effectLst/>
            </c:spPr>
          </c:dPt>
          <c:cat>
            <c:multiLvlStrRef>
              <c:f>Sheet1!$A$2:$A$9</c:f>
              <c:multiLvlStrCache>
                <c:ptCount val="8"/>
                <c:lvl>
                  <c:pt idx="0">
                    <c:v>All other theft</c:v>
                  </c:pt>
                  <c:pt idx="1">
                    <c:v>Common assault</c:v>
                  </c:pt>
                  <c:pt idx="2">
                    <c:v>Assault (GBH)</c:v>
                  </c:pt>
                  <c:pt idx="3">
                    <c:v>Commercial crime</c:v>
                  </c:pt>
                  <c:pt idx="4">
                    <c:v>Residential burglary</c:v>
                  </c:pt>
                  <c:pt idx="5">
                    <c:v>Aggravated robbery</c:v>
                  </c:pt>
                  <c:pt idx="6">
                    <c:v>Malicious damage</c:v>
                  </c:pt>
                  <c:pt idx="7">
                    <c:v>Theft from vehicles</c:v>
                  </c:pt>
                </c:lvl>
              </c:multiLvlStrCache>
            </c:multiLvlStrRef>
          </c:cat>
          <c:val>
            <c:numRef>
              <c:f>Sheet1!$B$2:$B$9</c:f>
              <c:numCache>
                <c:formatCode>General</c:formatCode>
                <c:ptCount val="8"/>
                <c:pt idx="0">
                  <c:v>243708</c:v>
                </c:pt>
                <c:pt idx="1">
                  <c:v>190923</c:v>
                </c:pt>
                <c:pt idx="2">
                  <c:v>179183</c:v>
                </c:pt>
                <c:pt idx="3">
                  <c:v>142160</c:v>
                </c:pt>
                <c:pt idx="4">
                  <c:v>138874</c:v>
                </c:pt>
                <c:pt idx="5">
                  <c:v>135840</c:v>
                </c:pt>
                <c:pt idx="6">
                  <c:v>107265</c:v>
                </c:pt>
                <c:pt idx="7">
                  <c:v>78591</c:v>
                </c:pt>
              </c:numCache>
            </c:numRef>
          </c:val>
        </c:ser>
        <c:dLbls>
          <c:numFmt formatCode="#,##0" sourceLinked="0"/>
          <c:txPr>
            <a:bodyPr/>
            <a:lstStyle/>
            <a:p>
              <a:pPr>
                <a:defRPr b="0" i="0" strike="noStrike" sz="1300" u="none">
                  <a:solidFill>
                    <a:srgbClr val="0D1B2A"/>
                  </a:solidFill>
                  <a:latin typeface="Arial"/>
                </a:defRPr>
              </a:pPr>
            </a:p>
          </c:txPr>
          <c:showLegendKey val="0"/>
          <c:showVal val="1"/>
          <c:showCatName val="0"/>
          <c:showSerName val="0"/>
          <c:showPercent val="0"/>
          <c:showBubbleSize val="0"/>
          <c:showLeaderLines val="0"/>
        </c:dLbls>
        <c:gapWidth val="3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400" b="0" i="0" u="none" strike="noStrike">
                <a:solidFill>
                  <a:srgbClr val="4A5B6E"/>
                </a:solidFill>
                <a:latin typeface="Arial"/>
              </a:defRPr>
            </a:pPr>
            <a:endParaRPr lang="en-US"/>
          </a:p>
        </c:txPr>
        <c:crossAx val="2094734552"/>
        <c:crosses val="autoZero"/>
        <c:auto val="1"/>
        <c:lblAlgn val="ctr"/>
        <c:noMultiLvlLbl val="1"/>
      </c:catAx>
      <c:valAx>
        <c:axId val="2094734552"/>
        <c:scaling>
          <c:orientation val="minMax"/>
        </c:scaling>
        <c:delete val="1"/>
        <c:axPos val="b"/>
        <c:majorGridlines>
          <c:spPr>
            <a:ln w="12700" cap="flat">
              <a:solidFill>
                <a:srgbClr val="888888"/>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4A5B6E"/>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doughnutChart>
        <c:varyColors val="1"/>
        <c:ser>
          <c:idx val="0"/>
          <c:order val="0"/>
          <c:tx>
            <c:strRef>
              <c:f>Sheet1!$B$1</c:f>
              <c:strCache>
                <c:ptCount val="1"/>
                <c:pt idx="0">
                  <c:v>Share</c:v>
                </c:pt>
              </c:strCache>
            </c:strRef>
          </c:tx>
          <c:spPr>
            <a:solidFill>
              <a:schemeClr val="accent1"/>
            </a:solidFill>
            <a:ln w="9525" cap="flat">
              <a:solidFill>
                <a:srgbClr val="F9F9F9"/>
              </a:solidFill>
              <a:prstDash val="solid"/>
              <a:round/>
            </a:ln>
            <a:effectLst/>
          </c:spPr>
          <c:dPt>
            <c:idx val="0"/>
            <c:bubble3D val="0"/>
            <c:spPr>
              <a:solidFill>
                <a:srgbClr val="1F5FB8"/>
              </a:solidFill>
              <a:ln w="9525" cap="flat">
                <a:solidFill>
                  <a:srgbClr val="EEF2F6"/>
                </a:solidFill>
                <a:prstDash val="solid"/>
                <a:round/>
              </a:ln>
              <a:effectLst/>
            </c:spPr>
          </c:dPt>
          <c:dPt>
            <c:idx val="1"/>
            <c:bubble3D val="0"/>
            <c:spPr>
              <a:solidFill>
                <a:srgbClr val="D3E2F7"/>
              </a:solidFill>
              <a:ln w="9525" cap="flat">
                <a:solidFill>
                  <a:srgbClr val="EEF2F6"/>
                </a:solidFill>
                <a:prstDash val="solid"/>
                <a:round/>
              </a:ln>
              <a:effectLst/>
            </c:spPr>
          </c:dPt>
          <c:dLbls>
            <c:dLbl>
              <c:idx val="0"/>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dLbl>
              <c:idx val="1"/>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numFmt formatCode="General" sourceLinked="0"/>
            <c:txPr>
              <a:bodyPr/>
              <a:lstStyle/>
              <a:p>
                <a:pPr>
                  <a:defRPr sz="1800" b="0" i="0" u="none" strike="noStrike">
                    <a:solidFill>
                      <a:srgbClr val="000000"/>
                    </a:solidFill>
                    <a:latin typeface="Arial"/>
                  </a:defRPr>
                </a:pPr>
              </a:p>
            </c:txPr>
            <c:showLegendKey val="0"/>
            <c:showVal val="0"/>
            <c:showCatName val="1"/>
            <c:showSerName val="0"/>
            <c:showPercent val="1"/>
            <c:showBubbleSize val="0"/>
            <c:showLeaderLines val="0"/>
          </c:dLbls>
          <c:cat>
            <c:strRef>
              <c:f>Sheet1!$A$2:$A$3</c:f>
              <c:strCache>
                <c:ptCount val="2"/>
                <c:pt idx="0">
                  <c:v>Top five types</c:v>
                </c:pt>
                <c:pt idx="1">
                  <c:v>Everything else</c:v>
                </c:pt>
              </c:strCache>
            </c:strRef>
          </c:cat>
          <c:val>
            <c:numRef>
              <c:f>Sheet1!$B$2:$B$3</c:f>
              <c:numCache>
                <c:ptCount val="2"/>
                <c:pt idx="0">
                  <c:v>59</c:v>
                </c:pt>
                <c:pt idx="1">
                  <c:v>41</c:v>
                </c:pt>
              </c:numCache>
            </c:numRef>
          </c:val>
        </c:ser>
        <c:firstSliceAng val="0"/>
        <c:holeSize val="66"/>
      </c:doughnutChart>
      <c:spPr>
        <a:noFill/>
        <a:ln>
          <a:noFill/>
        </a:ln>
        <a:effectLst/>
      </c:spPr>
    </c:plotArea>
    <c:plotVisOnly val="1"/>
    <c:dispBlanksAs val="span"/>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col"/>
        <c:grouping val="clustered"/>
        <c:varyColors val="0"/>
        <c:ser>
          <c:idx val="0"/>
          <c:order val="0"/>
          <c:tx>
            <c:strRef>
              <c:f>Sheet1!$B$1</c:f>
              <c:strCache>
                <c:ptCount val="1"/>
                <c:pt idx="0">
                  <c:v>Households (thousands)</c:v>
                </c:pt>
              </c:strCache>
            </c:strRef>
          </c:tx>
          <c:spPr>
            <a:solidFill>
              <a:srgbClr val="3D8BFF"/>
            </a:solidFill>
            <a:effectLst/>
          </c:spPr>
          <c:invertIfNegative val="0"/>
          <c:dLbls>
            <c:numFmt formatCode="#,##0" sourceLinked="0"/>
            <c:txPr>
              <a:bodyPr/>
              <a:lstStyle/>
              <a:p>
                <a:pPr>
                  <a:defRPr b="0" i="0" strike="noStrike" sz="1400" u="none">
                    <a:solidFill>
                      <a:srgbClr val="F2F5F9"/>
                    </a:solidFill>
                    <a:latin typeface="Arial"/>
                  </a:defRPr>
                </a:pPr>
              </a:p>
            </c:txPr>
            <c:showLegendKey val="0"/>
            <c:showVal val="1"/>
            <c:showCatName val="0"/>
            <c:showSerName val="0"/>
            <c:showPercent val="0"/>
            <c:showBubbleSize val="0"/>
            <c:showLeaderLines val="0"/>
          </c:dLbls>
          <c:dPt>
            <c:idx val="0"/>
            <c:invertIfNegative val="0"/>
            <c:bubble3D val="0"/>
            <c:spPr>
              <a:solidFill>
                <a:srgbClr val="3D8BFF"/>
              </a:solidFill>
              <a:effectLst/>
            </c:spPr>
          </c:dPt>
          <c:dPt>
            <c:idx val="1"/>
            <c:invertIfNegative val="0"/>
            <c:bubble3D val="0"/>
            <c:spPr>
              <a:solidFill>
                <a:srgbClr val="3D8BFF"/>
              </a:solidFill>
              <a:effectLst/>
            </c:spPr>
          </c:dPt>
          <c:dPt>
            <c:idx val="2"/>
            <c:invertIfNegative val="0"/>
            <c:bubble3D val="0"/>
            <c:spPr>
              <a:solidFill>
                <a:srgbClr val="3D8BFF"/>
              </a:solidFill>
              <a:effectLst/>
            </c:spPr>
          </c:dPt>
          <c:dPt>
            <c:idx val="3"/>
            <c:invertIfNegative val="0"/>
            <c:bubble3D val="0"/>
            <c:spPr>
              <a:solidFill>
                <a:srgbClr val="3D8BFF"/>
              </a:solidFill>
              <a:effectLst/>
            </c:spPr>
          </c:dPt>
          <c:dPt>
            <c:idx val="4"/>
            <c:invertIfNegative val="0"/>
            <c:bubble3D val="0"/>
            <c:spPr>
              <a:solidFill>
                <a:srgbClr val="3D8BFF"/>
              </a:solidFill>
              <a:effectLst/>
            </c:spPr>
          </c:dPt>
          <c:dPt>
            <c:idx val="5"/>
            <c:invertIfNegative val="0"/>
            <c:bubble3D val="0"/>
            <c:spPr>
              <a:solidFill>
                <a:srgbClr val="FF7A3D"/>
              </a:solidFill>
              <a:effectLst/>
            </c:spPr>
          </c:dPt>
          <c:dPt>
            <c:idx val="6"/>
            <c:invertIfNegative val="0"/>
            <c:bubble3D val="0"/>
            <c:spPr>
              <a:solidFill>
                <a:srgbClr val="3D8BFF"/>
              </a:solidFill>
              <a:effectLst/>
            </c:spPr>
          </c:dPt>
          <c:dPt>
            <c:idx val="7"/>
            <c:invertIfNegative val="0"/>
            <c:bubble3D val="0"/>
            <c:spPr>
              <a:solidFill>
                <a:srgbClr val="3D8BFF"/>
              </a:solidFill>
              <a:effectLst/>
            </c:spPr>
          </c:dPt>
          <c:dPt>
            <c:idx val="8"/>
            <c:invertIfNegative val="0"/>
            <c:bubble3D val="0"/>
            <c:spPr>
              <a:solidFill>
                <a:srgbClr val="3D8BFF"/>
              </a:solidFill>
              <a:effectLst/>
            </c:spPr>
          </c:dPt>
          <c:dPt>
            <c:idx val="9"/>
            <c:invertIfNegative val="0"/>
            <c:bubble3D val="0"/>
            <c:spPr>
              <a:solidFill>
                <a:srgbClr val="3D8BFF"/>
              </a:solidFill>
              <a:effectLst/>
            </c:spPr>
          </c:dPt>
          <c:dPt>
            <c:idx val="10"/>
            <c:invertIfNegative val="0"/>
            <c:bubble3D val="0"/>
            <c:spPr>
              <a:solidFill>
                <a:srgbClr val="3D8BFF"/>
              </a:solidFill>
              <a:effectLst/>
            </c:spPr>
          </c:dPt>
          <c:dPt>
            <c:idx val="11"/>
            <c:invertIfNegative val="0"/>
            <c:bubble3D val="0"/>
            <c:spPr>
              <a:solidFill>
                <a:srgbClr val="3D8BFF"/>
              </a:solidFill>
              <a:effectLst/>
            </c:spPr>
          </c:dPt>
          <c:cat>
            <c:multiLvlStrRef>
              <c:f>Sheet1!$A$2:$A$13</c:f>
              <c:multiLvlStrCache>
                <c:ptCount val="12"/>
                <c:lvl>
                  <c:pt idx="0">
                    <c:v>Jan</c:v>
                  </c:pt>
                  <c:pt idx="1">
                    <c:v>Feb</c:v>
                  </c:pt>
                  <c:pt idx="2">
                    <c:v>Mar</c:v>
                  </c:pt>
                  <c:pt idx="3">
                    <c:v>Apr</c:v>
                  </c:pt>
                  <c:pt idx="4">
                    <c:v>May</c:v>
                  </c:pt>
                  <c:pt idx="5">
                    <c:v>Jun</c:v>
                  </c:pt>
                  <c:pt idx="6">
                    <c:v>Jul</c:v>
                  </c:pt>
                  <c:pt idx="7">
                    <c:v>Aug</c:v>
                  </c:pt>
                  <c:pt idx="8">
                    <c:v>Sep</c:v>
                  </c:pt>
                  <c:pt idx="9">
                    <c:v>Oct</c:v>
                  </c:pt>
                  <c:pt idx="10">
                    <c:v>Nov</c:v>
                  </c:pt>
                  <c:pt idx="11">
                    <c:v>Dec</c:v>
                  </c:pt>
                </c:lvl>
              </c:multiLvlStrCache>
            </c:multiLvlStrRef>
          </c:cat>
          <c:val>
            <c:numRef>
              <c:f>Sheet1!$B$2:$B$13</c:f>
              <c:numCache>
                <c:formatCode>General</c:formatCode>
                <c:ptCount val="12"/>
                <c:pt idx="0">
                  <c:v>87</c:v>
                </c:pt>
                <c:pt idx="1">
                  <c:v>105</c:v>
                </c:pt>
                <c:pt idx="2">
                  <c:v>108</c:v>
                </c:pt>
                <c:pt idx="3">
                  <c:v>129</c:v>
                </c:pt>
                <c:pt idx="4">
                  <c:v>124</c:v>
                </c:pt>
                <c:pt idx="5">
                  <c:v>163</c:v>
                </c:pt>
                <c:pt idx="6">
                  <c:v>119</c:v>
                </c:pt>
                <c:pt idx="7">
                  <c:v>98</c:v>
                </c:pt>
                <c:pt idx="8">
                  <c:v>124</c:v>
                </c:pt>
                <c:pt idx="9">
                  <c:v>89</c:v>
                </c:pt>
                <c:pt idx="10">
                  <c:v>122</c:v>
                </c:pt>
                <c:pt idx="11">
                  <c:v>118</c:v>
                </c:pt>
              </c:numCache>
            </c:numRef>
          </c:val>
        </c:ser>
        <c:dLbls>
          <c:numFmt formatCode="#,##0" sourceLinked="0"/>
          <c:txPr>
            <a:bodyPr/>
            <a:lstStyle/>
            <a:p>
              <a:pPr>
                <a:defRPr b="0" i="0" strike="noStrike" sz="1400" u="none">
                  <a:solidFill>
                    <a:srgbClr val="F2F5F9"/>
                  </a:solidFill>
                  <a:latin typeface="Arial"/>
                </a:defRPr>
              </a:pPr>
            </a:p>
          </c:txPr>
          <c:showLegendKey val="0"/>
          <c:showVal val="1"/>
          <c:showCatName val="0"/>
          <c:showSerName val="0"/>
          <c:showPercent val="0"/>
          <c:showBubbleSize val="0"/>
          <c:showLeaderLines val="0"/>
        </c:dLbls>
        <c:gapWidth val="3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400" b="0" i="0" u="none" strike="noStrike">
                <a:solidFill>
                  <a:srgbClr val="A9B8C9"/>
                </a:solidFill>
                <a:latin typeface="Arial"/>
              </a:defRPr>
            </a:pPr>
            <a:endParaRPr lang="en-US"/>
          </a:p>
        </c:txPr>
        <c:crossAx val="2094734552"/>
        <c:crosses val="autoZero"/>
        <c:auto val="1"/>
        <c:lblAlgn val="ctr"/>
        <c:noMultiLvlLbl val="1"/>
      </c:catAx>
      <c:valAx>
        <c:axId val="2094734552"/>
        <c:scaling>
          <c:orientation val="minMax"/>
          <c:min val="0"/>
        </c:scaling>
        <c:delete val="1"/>
        <c:axPos val="l"/>
        <c:majorGridlines>
          <c:spPr>
            <a:ln w="12700" cap="flat">
              <a:solidFill>
                <a:srgbClr val="88888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A9B8C9"/>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Change vs Apr–Jun 2025 (%)</c:v>
                </c:pt>
              </c:strCache>
            </c:strRef>
          </c:tx>
          <c:spPr>
            <a:solidFill>
              <a:srgbClr val="E0541F"/>
            </a:solidFill>
            <a:effectLst/>
          </c:spPr>
          <c:invertIfNegative val="0"/>
          <c:dLbls>
            <c:numFmt formatCode="+0.0&quot;%&quot;;−0.0&quot;%&quot;" sourceLinked="0"/>
            <c:txPr>
              <a:bodyPr/>
              <a:lstStyle/>
              <a:p>
                <a:pPr>
                  <a:defRPr b="0" i="0" strike="noStrike" sz="1400" u="none">
                    <a:solidFill>
                      <a:srgbClr val="0D1B2A"/>
                    </a:solidFill>
                    <a:latin typeface="Arial"/>
                  </a:defRPr>
                </a:pPr>
              </a:p>
            </c:txPr>
            <c:showLegendKey val="0"/>
            <c:showVal val="1"/>
            <c:showCatName val="0"/>
            <c:showSerName val="0"/>
            <c:showPercent val="0"/>
            <c:showBubbleSize val="0"/>
            <c:showLeaderLines val="0"/>
          </c:dLbls>
          <c:dPt>
            <c:idx val="0"/>
            <c:invertIfNegative val="0"/>
            <c:bubble3D val="0"/>
            <c:spPr>
              <a:solidFill>
                <a:srgbClr val="E0541F"/>
              </a:solidFill>
              <a:effectLst/>
            </c:spPr>
          </c:dPt>
          <c:dPt>
            <c:idx val="1"/>
            <c:invertIfNegative val="0"/>
            <c:bubble3D val="0"/>
            <c:spPr>
              <a:solidFill>
                <a:srgbClr val="E0541F"/>
              </a:solidFill>
              <a:effectLst/>
            </c:spPr>
          </c:dPt>
          <c:dPt>
            <c:idx val="2"/>
            <c:invertIfNegative val="0"/>
            <c:bubble3D val="0"/>
            <c:spPr>
              <a:solidFill>
                <a:srgbClr val="E0541F"/>
              </a:solidFill>
              <a:effectLst/>
            </c:spPr>
          </c:dPt>
          <c:dPt>
            <c:idx val="3"/>
            <c:invertIfNegative val="0"/>
            <c:bubble3D val="0"/>
            <c:spPr>
              <a:solidFill>
                <a:srgbClr val="E0541F"/>
              </a:solidFill>
              <a:effectLst/>
            </c:spPr>
          </c:dPt>
          <c:dPt>
            <c:idx val="4"/>
            <c:invertIfNegative val="0"/>
            <c:bubble3D val="0"/>
            <c:spPr>
              <a:solidFill>
                <a:srgbClr val="1F5FB8"/>
              </a:solidFill>
              <a:effectLst/>
            </c:spPr>
          </c:dPt>
          <c:dPt>
            <c:idx val="5"/>
            <c:invertIfNegative val="0"/>
            <c:bubble3D val="0"/>
            <c:spPr>
              <a:solidFill>
                <a:srgbClr val="1F5FB8"/>
              </a:solidFill>
              <a:effectLst/>
            </c:spPr>
          </c:dPt>
          <c:dPt>
            <c:idx val="6"/>
            <c:invertIfNegative val="0"/>
            <c:bubble3D val="0"/>
            <c:spPr>
              <a:solidFill>
                <a:srgbClr val="1F5FB8"/>
              </a:solidFill>
              <a:effectLst/>
            </c:spPr>
          </c:dPt>
          <c:dPt>
            <c:idx val="7"/>
            <c:invertIfNegative val="0"/>
            <c:bubble3D val="0"/>
            <c:spPr>
              <a:solidFill>
                <a:srgbClr val="1F5FB8"/>
              </a:solidFill>
              <a:effectLst/>
            </c:spPr>
          </c:dPt>
          <c:cat>
            <c:multiLvlStrRef>
              <c:f>Sheet1!$A$2:$A$9</c:f>
              <c:multiLvlStrCache>
                <c:ptCount val="8"/>
                <c:lvl>
                  <c:pt idx="0">
                    <c:v>Attempted murder</c:v>
                  </c:pt>
                  <c:pt idx="1">
                    <c:v>Malicious damage</c:v>
                  </c:pt>
                  <c:pt idx="2">
                    <c:v>Assault (GBH)</c:v>
                  </c:pt>
                  <c:pt idx="3">
                    <c:v>Common assault</c:v>
                  </c:pt>
                  <c:pt idx="4">
                    <c:v>Murder</c:v>
                  </c:pt>
                  <c:pt idx="5">
                    <c:v>Vehicle theft</c:v>
                  </c:pt>
                  <c:pt idx="6">
                    <c:v>Residential burglary</c:v>
                  </c:pt>
                  <c:pt idx="7">
                    <c:v>Aggravated robbery</c:v>
                  </c:pt>
                </c:lvl>
              </c:multiLvlStrCache>
            </c:multiLvlStrRef>
          </c:cat>
          <c:val>
            <c:numRef>
              <c:f>Sheet1!$B$2:$B$9</c:f>
              <c:numCache>
                <c:formatCode>General</c:formatCode>
                <c:ptCount val="8"/>
                <c:pt idx="0">
                  <c:v>8.7</c:v>
                </c:pt>
                <c:pt idx="1">
                  <c:v>2.6</c:v>
                </c:pt>
                <c:pt idx="2">
                  <c:v>2.5</c:v>
                </c:pt>
                <c:pt idx="3">
                  <c:v>2</c:v>
                </c:pt>
                <c:pt idx="4">
                  <c:v>-5.9</c:v>
                </c:pt>
                <c:pt idx="5">
                  <c:v>-7</c:v>
                </c:pt>
                <c:pt idx="6">
                  <c:v>-7.3</c:v>
                </c:pt>
                <c:pt idx="7">
                  <c:v>-14.7</c:v>
                </c:pt>
              </c:numCache>
            </c:numRef>
          </c:val>
        </c:ser>
        <c:dLbls>
          <c:numFmt formatCode="+0.0&quot;%&quot;;−0.0&quot;%&quot;" sourceLinked="0"/>
          <c:txPr>
            <a:bodyPr/>
            <a:lstStyle/>
            <a:p>
              <a:pPr>
                <a:defRPr b="0" i="0" strike="noStrike" sz="1400" u="none">
                  <a:solidFill>
                    <a:srgbClr val="0D1B2A"/>
                  </a:solidFill>
                  <a:latin typeface="Arial"/>
                </a:defRPr>
              </a:pPr>
            </a:p>
          </c:txPr>
          <c:showLegendKey val="0"/>
          <c:showVal val="1"/>
          <c:showCatName val="0"/>
          <c:showSerName val="0"/>
          <c:showPercent val="0"/>
          <c:showBubbleSize val="0"/>
          <c:showLeaderLines val="0"/>
        </c:dLbls>
        <c:gapWidth val="35"/>
        <c:overlap val="0"/>
        <c:axId val="2094734554"/>
        <c:axId val="2094734552"/>
        <c:axId val="2094734556"/>
      </c:barChart>
      <c:catAx>
        <c:axId val="2094734554"/>
        <c:scaling>
          <c:orientation val="maxMin"/>
        </c:scaling>
        <c:delete val="0"/>
        <c:axPos val="l"/>
        <c:numFmt formatCode="General" sourceLinked="1"/>
        <c:majorTickMark val="out"/>
        <c:minorTickMark val="none"/>
        <c:tickLblPos val="low"/>
        <c:spPr>
          <a:ln w="12700" cap="flat">
            <a:solidFill>
              <a:srgbClr val="888888"/>
            </a:solidFill>
            <a:prstDash val="solid"/>
            <a:round/>
          </a:ln>
        </c:spPr>
        <c:txPr>
          <a:bodyPr/>
          <a:lstStyle/>
          <a:p>
            <a:pPr>
              <a:defRPr sz="1400" b="0" i="0" u="none" strike="noStrike">
                <a:solidFill>
                  <a:srgbClr val="4A5B6E"/>
                </a:solidFill>
                <a:latin typeface="Arial"/>
              </a:defRPr>
            </a:pPr>
            <a:endParaRPr lang="en-US"/>
          </a:p>
        </c:txPr>
        <c:crossAx val="2094734552"/>
        <c:crosses val="autoZero"/>
        <c:auto val="1"/>
        <c:lblAlgn val="ctr"/>
        <c:noMultiLvlLbl val="1"/>
      </c:catAx>
      <c:valAx>
        <c:axId val="2094734552"/>
        <c:scaling>
          <c:orientation val="minMax"/>
        </c:scaling>
        <c:delete val="1"/>
        <c:axPos val="b"/>
        <c:majorGridlines>
          <c:spPr>
            <a:ln w="12700" cap="flat">
              <a:solidFill>
                <a:srgbClr val="888888"/>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4A5B6E"/>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SAPS murders 2024/25</c:v>
                </c:pt>
              </c:strCache>
            </c:strRef>
          </c:tx>
          <c:spPr>
            <a:solidFill>
              <a:srgbClr val="3D8BFF"/>
            </a:solidFill>
            <a:effectLst/>
          </c:spPr>
          <c:invertIfNegative val="0"/>
          <c:dLbls>
            <c:numFmt formatCode="#,##0" sourceLinked="0"/>
            <c:txPr>
              <a:bodyPr/>
              <a:lstStyle/>
              <a:p>
                <a:pPr>
                  <a:defRPr b="0" i="0" strike="noStrike" sz="1100" u="none">
                    <a:solidFill>
                      <a:srgbClr val="F2F5F9"/>
                    </a:solidFill>
                    <a:latin typeface="Arial"/>
                  </a:defRPr>
                </a:pPr>
              </a:p>
            </c:txPr>
            <c:showLegendKey val="0"/>
            <c:showVal val="1"/>
            <c:showCatName val="0"/>
            <c:showSerName val="0"/>
            <c:showPercent val="0"/>
            <c:showBubbleSize val="0"/>
            <c:showLeaderLines val="0"/>
          </c:dLbls>
          <c:cat>
            <c:multiLvlStrRef>
              <c:f>Sheet1!$A$2:$A$10</c:f>
              <c:multiLvlStrCache>
                <c:ptCount val="9"/>
                <c:lvl>
                  <c:pt idx="0">
                    <c:v>Gauteng</c:v>
                  </c:pt>
                  <c:pt idx="1">
                    <c:v>KwaZulu-Natal</c:v>
                  </c:pt>
                  <c:pt idx="2">
                    <c:v>Eastern Cape</c:v>
                  </c:pt>
                  <c:pt idx="3">
                    <c:v>Western Cape</c:v>
                  </c:pt>
                  <c:pt idx="4">
                    <c:v>Mpumalanga</c:v>
                  </c:pt>
                  <c:pt idx="5">
                    <c:v>North West</c:v>
                  </c:pt>
                  <c:pt idx="6">
                    <c:v>Free State</c:v>
                  </c:pt>
                  <c:pt idx="7">
                    <c:v>Limpopo</c:v>
                  </c:pt>
                  <c:pt idx="8">
                    <c:v>Northern Cape</c:v>
                  </c:pt>
                </c:lvl>
              </c:multiLvlStrCache>
            </c:multiLvlStrRef>
          </c:cat>
          <c:val>
            <c:numRef>
              <c:f>Sheet1!$B$2:$B$10</c:f>
              <c:numCache>
                <c:formatCode>General</c:formatCode>
                <c:ptCount val="9"/>
                <c:pt idx="0">
                  <c:v>5959</c:v>
                </c:pt>
                <c:pt idx="1">
                  <c:v>5390</c:v>
                </c:pt>
                <c:pt idx="2">
                  <c:v>4691</c:v>
                </c:pt>
                <c:pt idx="3">
                  <c:v>4369</c:v>
                </c:pt>
                <c:pt idx="4">
                  <c:v>1209</c:v>
                </c:pt>
                <c:pt idx="5">
                  <c:v>1066</c:v>
                </c:pt>
                <c:pt idx="6">
                  <c:v>857</c:v>
                </c:pt>
                <c:pt idx="7">
                  <c:v>786</c:v>
                </c:pt>
                <c:pt idx="8">
                  <c:v>365</c:v>
                </c:pt>
              </c:numCache>
            </c:numRef>
          </c:val>
        </c:ser>
        <c:ser>
          <c:idx val="1"/>
          <c:order val="1"/>
          <c:tx>
            <c:strRef>
              <c:f>Sheet1!$C$1</c:f>
              <c:strCache>
                <c:ptCount val="1"/>
                <c:pt idx="0">
                  <c:v>Stats SA assault deaths 2024</c:v>
                </c:pt>
              </c:strCache>
            </c:strRef>
          </c:tx>
          <c:spPr>
            <a:solidFill>
              <a:srgbClr val="FF7A3D"/>
            </a:solidFill>
            <a:effectLst/>
          </c:spPr>
          <c:invertIfNegative val="0"/>
          <c:dLbls>
            <c:numFmt formatCode="#,##0" sourceLinked="0"/>
            <c:txPr>
              <a:bodyPr/>
              <a:lstStyle/>
              <a:p>
                <a:pPr>
                  <a:defRPr b="0" i="0" strike="noStrike" sz="1100" u="none">
                    <a:solidFill>
                      <a:srgbClr val="F2F5F9"/>
                    </a:solidFill>
                    <a:latin typeface="Arial"/>
                  </a:defRPr>
                </a:pPr>
              </a:p>
            </c:txPr>
            <c:showLegendKey val="0"/>
            <c:showVal val="1"/>
            <c:showCatName val="0"/>
            <c:showSerName val="0"/>
            <c:showPercent val="0"/>
            <c:showBubbleSize val="0"/>
            <c:showLeaderLines val="0"/>
          </c:dLbls>
          <c:cat>
            <c:multiLvlStrRef>
              <c:f>Sheet1!$A$2:$A$10</c:f>
              <c:multiLvlStrCache>
                <c:ptCount val="9"/>
                <c:lvl>
                  <c:pt idx="0">
                    <c:v>Gauteng</c:v>
                  </c:pt>
                  <c:pt idx="1">
                    <c:v>KwaZulu-Natal</c:v>
                  </c:pt>
                  <c:pt idx="2">
                    <c:v>Eastern Cape</c:v>
                  </c:pt>
                  <c:pt idx="3">
                    <c:v>Western Cape</c:v>
                  </c:pt>
                  <c:pt idx="4">
                    <c:v>Mpumalanga</c:v>
                  </c:pt>
                  <c:pt idx="5">
                    <c:v>North West</c:v>
                  </c:pt>
                  <c:pt idx="6">
                    <c:v>Free State</c:v>
                  </c:pt>
                  <c:pt idx="7">
                    <c:v>Limpopo</c:v>
                  </c:pt>
                  <c:pt idx="8">
                    <c:v>Northern Cape</c:v>
                  </c:pt>
                </c:lvl>
              </c:multiLvlStrCache>
            </c:multiLvlStrRef>
          </c:cat>
          <c:val>
            <c:numRef>
              <c:f>Sheet1!$C$2:$C$10</c:f>
              <c:numCache>
                <c:formatCode>General</c:formatCode>
                <c:ptCount val="9"/>
                <c:pt idx="0">
                  <c:v>1148</c:v>
                </c:pt>
                <c:pt idx="1">
                  <c:v>1499</c:v>
                </c:pt>
                <c:pt idx="2">
                  <c:v>1799</c:v>
                </c:pt>
                <c:pt idx="3">
                  <c:v>1350</c:v>
                </c:pt>
                <c:pt idx="4">
                  <c:v>357</c:v>
                </c:pt>
                <c:pt idx="5">
                  <c:v>346</c:v>
                </c:pt>
                <c:pt idx="6">
                  <c:v>408</c:v>
                </c:pt>
                <c:pt idx="7">
                  <c:v>330</c:v>
                </c:pt>
                <c:pt idx="8">
                  <c:v>243</c:v>
                </c:pt>
              </c:numCache>
            </c:numRef>
          </c:val>
        </c:ser>
        <c:dLbls>
          <c:numFmt formatCode="#,##0" sourceLinked="0"/>
          <c:txPr>
            <a:bodyPr/>
            <a:lstStyle/>
            <a:p>
              <a:pPr>
                <a:defRPr b="0" i="0" strike="noStrike" sz="1100" u="none">
                  <a:solidFill>
                    <a:srgbClr val="F2F5F9"/>
                  </a:solidFill>
                  <a:latin typeface="Arial"/>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300" b="0" i="0" u="none" strike="noStrike">
                <a:solidFill>
                  <a:srgbClr val="A9B8C9"/>
                </a:solidFill>
                <a:latin typeface="Arial"/>
              </a:defRPr>
            </a:pPr>
            <a:endParaRPr lang="en-US"/>
          </a:p>
        </c:txPr>
        <c:crossAx val="2094734552"/>
        <c:crosses val="autoZero"/>
        <c:auto val="1"/>
        <c:lblAlgn val="ctr"/>
        <c:noMultiLvlLbl val="1"/>
      </c:catAx>
      <c:valAx>
        <c:axId val="2094734552"/>
        <c:scaling>
          <c:orientation val="minMax"/>
        </c:scaling>
        <c:delete val="1"/>
        <c:axPos val="b"/>
        <c:majorGridlines>
          <c:spPr>
            <a:ln w="12700" cap="flat">
              <a:solidFill>
                <a:srgbClr val="888888"/>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A9B8C9"/>
                </a:solidFill>
                <a:latin typeface="Arial"/>
              </a:defRPr>
            </a:pPr>
            <a:endParaRPr lang="en-US"/>
          </a:p>
        </c:txPr>
        <c:crossAx val="2094734554"/>
        <c:crosses val="autoZero"/>
        <c:crossBetween val="between"/>
      </c:valAx>
      <c:spPr>
        <a:noFill/>
        <a:ln>
          <a:noFill/>
        </a:ln>
        <a:effectLst/>
      </c:spPr>
    </c:plotArea>
    <c:legend>
      <c:legendPos val="t"/>
      <c:overlay val="0"/>
      <c:txPr>
        <a:bodyPr/>
        <a:lstStyle/>
        <a:p>
          <a:pPr>
            <a:defRPr sz="1300">
              <a:solidFill>
                <a:srgbClr val="F2F5F9"/>
              </a:solidFill>
              <a:latin typeface="Arial"/>
              <a:cs typeface="Arial"/>
            </a:defRPr>
          </a:pPr>
          <a:endParaRPr lang="en-US"/>
        </a:p>
      </c:txPr>
    </c:legend>
    <c:plotVisOnly val="1"/>
    <c:dispBlanksAs val="span"/>
  </c:chart>
  <c:spPr>
    <a:noFill/>
    <a:ln>
      <a:noFill/>
    </a:ln>
    <a:effectLst/>
  </c:sp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Men</c:v>
                </c:pt>
              </c:strCache>
            </c:strRef>
          </c:tx>
          <c:spPr>
            <a:solidFill>
              <a:srgbClr val="3D8BFF"/>
            </a:solidFill>
            <a:effectLst/>
          </c:spPr>
          <c:invertIfNegative val="0"/>
          <c:dLbls>
            <c:numFmt formatCode="#,##0&quot;k&quot;" sourceLinked="0"/>
            <c:txPr>
              <a:bodyPr/>
              <a:lstStyle/>
              <a:p>
                <a:pPr>
                  <a:defRPr b="0" i="0" strike="noStrike" sz="1100" u="none">
                    <a:solidFill>
                      <a:srgbClr val="F2F5F9"/>
                    </a:solidFill>
                    <a:latin typeface="Arial"/>
                  </a:defRPr>
                </a:pPr>
              </a:p>
            </c:txPr>
            <c:showLegendKey val="0"/>
            <c:showVal val="1"/>
            <c:showCatName val="0"/>
            <c:showSerName val="0"/>
            <c:showPercent val="0"/>
            <c:showBubbleSize val="0"/>
            <c:showLeaderLines val="0"/>
          </c:dLbls>
          <c:cat>
            <c:multiLvlStrRef>
              <c:f>Sheet1!$A$2:$A$8</c:f>
              <c:multiLvlStrCache>
                <c:ptCount val="7"/>
                <c:lvl>
                  <c:pt idx="0">
                    <c:v>Housebreaking</c:v>
                  </c:pt>
                  <c:pt idx="1">
                    <c:v>Assault</c:v>
                  </c:pt>
                  <c:pt idx="2">
                    <c:v>Street robbery</c:v>
                  </c:pt>
                  <c:pt idx="3">
                    <c:v>Personal theft</c:v>
                  </c:pt>
                  <c:pt idx="4">
                    <c:v>Psychological violence</c:v>
                  </c:pt>
                  <c:pt idx="5">
                    <c:v>Household assault</c:v>
                  </c:pt>
                  <c:pt idx="6">
                    <c:v>Consumer fraud</c:v>
                  </c:pt>
                </c:lvl>
              </c:multiLvlStrCache>
            </c:multiLvlStrRef>
          </c:cat>
          <c:val>
            <c:numRef>
              <c:f>Sheet1!$B$2:$B$8</c:f>
              <c:numCache>
                <c:formatCode>General</c:formatCode>
                <c:ptCount val="7"/>
                <c:pt idx="0">
                  <c:v>632</c:v>
                </c:pt>
                <c:pt idx="1">
                  <c:v>293</c:v>
                </c:pt>
                <c:pt idx="2">
                  <c:v>286</c:v>
                </c:pt>
                <c:pt idx="3">
                  <c:v>623</c:v>
                </c:pt>
                <c:pt idx="4">
                  <c:v>101</c:v>
                </c:pt>
                <c:pt idx="5">
                  <c:v>86</c:v>
                </c:pt>
                <c:pt idx="6">
                  <c:v>145</c:v>
                </c:pt>
              </c:numCache>
            </c:numRef>
          </c:val>
        </c:ser>
        <c:ser>
          <c:idx val="1"/>
          <c:order val="1"/>
          <c:tx>
            <c:strRef>
              <c:f>Sheet1!$C$1</c:f>
              <c:strCache>
                <c:ptCount val="1"/>
                <c:pt idx="0">
                  <c:v>Women</c:v>
                </c:pt>
              </c:strCache>
            </c:strRef>
          </c:tx>
          <c:spPr>
            <a:solidFill>
              <a:srgbClr val="FF7A3D"/>
            </a:solidFill>
            <a:effectLst/>
          </c:spPr>
          <c:invertIfNegative val="0"/>
          <c:dLbls>
            <c:numFmt formatCode="#,##0&quot;k&quot;" sourceLinked="0"/>
            <c:txPr>
              <a:bodyPr/>
              <a:lstStyle/>
              <a:p>
                <a:pPr>
                  <a:defRPr b="0" i="0" strike="noStrike" sz="1100" u="none">
                    <a:solidFill>
                      <a:srgbClr val="F2F5F9"/>
                    </a:solidFill>
                    <a:latin typeface="Arial"/>
                  </a:defRPr>
                </a:pPr>
              </a:p>
            </c:txPr>
            <c:showLegendKey val="0"/>
            <c:showVal val="1"/>
            <c:showCatName val="0"/>
            <c:showSerName val="0"/>
            <c:showPercent val="0"/>
            <c:showBubbleSize val="0"/>
            <c:showLeaderLines val="0"/>
          </c:dLbls>
          <c:cat>
            <c:multiLvlStrRef>
              <c:f>Sheet1!$A$2:$A$8</c:f>
              <c:multiLvlStrCache>
                <c:ptCount val="7"/>
                <c:lvl>
                  <c:pt idx="0">
                    <c:v>Housebreaking</c:v>
                  </c:pt>
                  <c:pt idx="1">
                    <c:v>Assault</c:v>
                  </c:pt>
                  <c:pt idx="2">
                    <c:v>Street robbery</c:v>
                  </c:pt>
                  <c:pt idx="3">
                    <c:v>Personal theft</c:v>
                  </c:pt>
                  <c:pt idx="4">
                    <c:v>Psychological violence</c:v>
                  </c:pt>
                  <c:pt idx="5">
                    <c:v>Household assault</c:v>
                  </c:pt>
                  <c:pt idx="6">
                    <c:v>Consumer fraud</c:v>
                  </c:pt>
                </c:lvl>
              </c:multiLvlStrCache>
            </c:multiLvlStrRef>
          </c:cat>
          <c:val>
            <c:numRef>
              <c:f>Sheet1!$C$2:$C$8</c:f>
              <c:numCache>
                <c:formatCode>General</c:formatCode>
                <c:ptCount val="7"/>
                <c:pt idx="0">
                  <c:v>446</c:v>
                </c:pt>
                <c:pt idx="1">
                  <c:v>115</c:v>
                </c:pt>
                <c:pt idx="2">
                  <c:v>173</c:v>
                </c:pt>
                <c:pt idx="3">
                  <c:v>531</c:v>
                </c:pt>
                <c:pt idx="4">
                  <c:v>163</c:v>
                </c:pt>
                <c:pt idx="5">
                  <c:v>35</c:v>
                </c:pt>
                <c:pt idx="6">
                  <c:v>179</c:v>
                </c:pt>
              </c:numCache>
            </c:numRef>
          </c:val>
        </c:ser>
        <c:dLbls>
          <c:numFmt formatCode="#,##0&quot;k&quot;" sourceLinked="0"/>
          <c:txPr>
            <a:bodyPr/>
            <a:lstStyle/>
            <a:p>
              <a:pPr>
                <a:defRPr b="0" i="0" strike="noStrike" sz="1100" u="none">
                  <a:solidFill>
                    <a:srgbClr val="F2F5F9"/>
                  </a:solidFill>
                  <a:latin typeface="Arial"/>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400" b="0" i="0" u="none" strike="noStrike">
                <a:solidFill>
                  <a:srgbClr val="A9B8C9"/>
                </a:solidFill>
                <a:latin typeface="Arial"/>
              </a:defRPr>
            </a:pPr>
            <a:endParaRPr lang="en-US"/>
          </a:p>
        </c:txPr>
        <c:crossAx val="2094734552"/>
        <c:crosses val="autoZero"/>
        <c:auto val="1"/>
        <c:lblAlgn val="ctr"/>
        <c:noMultiLvlLbl val="1"/>
      </c:catAx>
      <c:valAx>
        <c:axId val="2094734552"/>
        <c:scaling>
          <c:orientation val="minMax"/>
        </c:scaling>
        <c:delete val="1"/>
        <c:axPos val="b"/>
        <c:majorGridlines>
          <c:spPr>
            <a:ln w="12700" cap="flat">
              <a:solidFill>
                <a:srgbClr val="888888"/>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A9B8C9"/>
                </a:solidFill>
                <a:latin typeface="Arial"/>
              </a:defRPr>
            </a:pPr>
            <a:endParaRPr lang="en-US"/>
          </a:p>
        </c:txPr>
        <c:crossAx val="2094734554"/>
        <c:crosses val="autoZero"/>
        <c:crossBetween val="between"/>
      </c:valAx>
      <c:spPr>
        <a:noFill/>
        <a:ln>
          <a:noFill/>
        </a:ln>
        <a:effectLst/>
      </c:spPr>
    </c:plotArea>
    <c:legend>
      <c:legendPos val="t"/>
      <c:overlay val="0"/>
      <c:txPr>
        <a:bodyPr/>
        <a:lstStyle/>
        <a:p>
          <a:pPr>
            <a:defRPr sz="1400">
              <a:solidFill>
                <a:srgbClr val="F2F5F9"/>
              </a:solidFill>
              <a:latin typeface="Arial"/>
              <a:cs typeface="Arial"/>
            </a:defRPr>
          </a:pPr>
          <a:endParaRPr lang="en-US"/>
        </a:p>
      </c:txPr>
    </c:legend>
    <c:plotVisOnly val="1"/>
    <c:dispBlanksAs val="span"/>
  </c:chart>
  <c:spPr>
    <a:noFill/>
    <a:ln>
      <a:noFill/>
    </a:ln>
    <a:effectLst/>
  </c:sp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Women</c:v>
                </c:pt>
              </c:strCache>
            </c:strRef>
          </c:tx>
          <c:spPr>
            <a:solidFill>
              <a:srgbClr val="FF7A3D"/>
            </a:solidFill>
            <a:ln w="50800" cap="flat">
              <a:solidFill>
                <a:srgbClr val="FF7A3D"/>
              </a:solidFill>
              <a:prstDash val="solid"/>
              <a:round/>
            </a:ln>
            <a:effectLst/>
          </c:spPr>
          <c:invertIfNegative val="0"/>
          <c:dLbls>
            <c:numFmt formatCode="#,##0" sourceLinked="0"/>
            <c:txPr>
              <a:bodyPr/>
              <a:lstStyle/>
              <a:p>
                <a:pPr>
                  <a:defRPr b="0" i="0" strike="noStrike" sz="1200" u="none">
                    <a:solidFill>
                      <a:srgbClr val="F2F5F9"/>
                    </a:solidFill>
                    <a:latin typeface="Arial"/>
                  </a:defRPr>
                </a:pPr>
              </a:p>
            </c:txPr>
            <c:showLegendKey val="0"/>
            <c:showVal val="0"/>
            <c:showCatName val="0"/>
            <c:showSerName val="0"/>
            <c:showPercent val="0"/>
            <c:showBubbleSize val="0"/>
            <c:showLeaderLines val="0"/>
          </c:dLbls>
          <c:marker>
            <c:symbol val="circle"/>
            <c:size val="9"/>
            <c:spPr>
              <a:solidFill>
                <a:srgbClr val="FF7A3D"/>
              </a:solidFill>
              <a:ln w="9525" cap="flat">
                <a:solidFill>
                  <a:srgbClr val="FF7A3D"/>
                </a:solidFill>
                <a:prstDash val="solid"/>
                <a:round/>
              </a:ln>
              <a:effectLst/>
            </c:spPr>
          </c:marker>
          <c:cat>
            <c:multiLvlStrRef>
              <c:f>Sheet1!$A$2:$A$6</c:f>
              <c:multiLvlStrCache>
                <c:ptCount val="5"/>
                <c:lvl>
                  <c:pt idx="0">
                    <c:v>21/22</c:v>
                  </c:pt>
                  <c:pt idx="1">
                    <c:v>22/23</c:v>
                  </c:pt>
                  <c:pt idx="2">
                    <c:v>23/24</c:v>
                  </c:pt>
                  <c:pt idx="3">
                    <c:v>24/25</c:v>
                  </c:pt>
                  <c:pt idx="4">
                    <c:v>25/26</c:v>
                  </c:pt>
                </c:lvl>
              </c:multiLvlStrCache>
            </c:multiLvlStrRef>
          </c:cat>
          <c:val>
            <c:numRef>
              <c:f>Sheet1!$B$2:$B$6</c:f>
              <c:numCache>
                <c:formatCode>General</c:formatCode>
                <c:ptCount val="5"/>
                <c:pt idx="0">
                  <c:v>43.9</c:v>
                </c:pt>
                <c:pt idx="1">
                  <c:v>42</c:v>
                </c:pt>
                <c:pt idx="2">
                  <c:v>39.8</c:v>
                </c:pt>
                <c:pt idx="3">
                  <c:v>44.9</c:v>
                </c:pt>
                <c:pt idx="4">
                  <c:v>45.1</c:v>
                </c:pt>
              </c:numCache>
            </c:numRef>
          </c:val>
          <c:smooth val="0"/>
        </c:ser>
        <c:ser>
          <c:idx val="1"/>
          <c:order val="1"/>
          <c:tx>
            <c:strRef>
              <c:f>Sheet1!$C$1</c:f>
              <c:strCache>
                <c:ptCount val="1"/>
                <c:pt idx="0">
                  <c:v>Men</c:v>
                </c:pt>
              </c:strCache>
            </c:strRef>
          </c:tx>
          <c:spPr>
            <a:solidFill>
              <a:srgbClr val="3D8BFF"/>
            </a:solidFill>
            <a:ln w="50800" cap="flat">
              <a:solidFill>
                <a:srgbClr val="3D8BFF"/>
              </a:solidFill>
              <a:prstDash val="solid"/>
              <a:round/>
            </a:ln>
            <a:effectLst/>
          </c:spPr>
          <c:invertIfNegative val="0"/>
          <c:dLbls>
            <c:numFmt formatCode="#,##0" sourceLinked="0"/>
            <c:txPr>
              <a:bodyPr/>
              <a:lstStyle/>
              <a:p>
                <a:pPr>
                  <a:defRPr b="0" i="0" strike="noStrike" sz="1200" u="none">
                    <a:solidFill>
                      <a:srgbClr val="F2F5F9"/>
                    </a:solidFill>
                    <a:latin typeface="Arial"/>
                  </a:defRPr>
                </a:pPr>
              </a:p>
            </c:txPr>
            <c:showLegendKey val="0"/>
            <c:showVal val="0"/>
            <c:showCatName val="0"/>
            <c:showSerName val="0"/>
            <c:showPercent val="0"/>
            <c:showBubbleSize val="0"/>
            <c:showLeaderLines val="0"/>
          </c:dLbls>
          <c:marker>
            <c:symbol val="circle"/>
            <c:size val="9"/>
            <c:spPr>
              <a:solidFill>
                <a:srgbClr val="3D8BFF"/>
              </a:solidFill>
              <a:ln w="9525" cap="flat">
                <a:solidFill>
                  <a:srgbClr val="3D8BFF"/>
                </a:solidFill>
                <a:prstDash val="solid"/>
                <a:round/>
              </a:ln>
              <a:effectLst/>
            </c:spPr>
          </c:marker>
          <c:cat>
            <c:multiLvlStrRef>
              <c:f>Sheet1!$A$2:$A$6</c:f>
              <c:multiLvlStrCache>
                <c:ptCount val="5"/>
                <c:lvl>
                  <c:pt idx="0">
                    <c:v>21/22</c:v>
                  </c:pt>
                  <c:pt idx="1">
                    <c:v>22/23</c:v>
                  </c:pt>
                  <c:pt idx="2">
                    <c:v>23/24</c:v>
                  </c:pt>
                  <c:pt idx="3">
                    <c:v>24/25</c:v>
                  </c:pt>
                  <c:pt idx="4">
                    <c:v>25/26</c:v>
                  </c:pt>
                </c:lvl>
              </c:multiLvlStrCache>
            </c:multiLvlStrRef>
          </c:cat>
          <c:val>
            <c:numRef>
              <c:f>Sheet1!$C$2:$C$6</c:f>
              <c:numCache>
                <c:formatCode>General</c:formatCode>
                <c:ptCount val="5"/>
                <c:pt idx="0">
                  <c:v>44</c:v>
                </c:pt>
                <c:pt idx="1">
                  <c:v>37.3</c:v>
                </c:pt>
                <c:pt idx="2">
                  <c:v>45.7</c:v>
                </c:pt>
                <c:pt idx="3">
                  <c:v>39.6</c:v>
                </c:pt>
                <c:pt idx="4">
                  <c:v>38.8</c:v>
                </c:pt>
              </c:numCache>
            </c:numRef>
          </c:val>
          <c:smooth val="0"/>
        </c:ser>
        <c:dLbls>
          <c:numFmt formatCode="#,##0" sourceLinked="0"/>
          <c:txPr>
            <a:bodyPr/>
            <a:lstStyle/>
            <a:p>
              <a:pPr>
                <a:defRPr b="0" i="0" strike="noStrike" sz="1200" u="none">
                  <a:solidFill>
                    <a:srgbClr val="F2F5F9"/>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A9B8C9"/>
                </a:solidFill>
                <a:latin typeface="Arial"/>
              </a:defRPr>
            </a:pPr>
            <a:endParaRPr lang="en-US"/>
          </a:p>
        </c:txPr>
        <c:crossAx val="2094734552"/>
        <c:crosses val="autoZero"/>
        <c:auto val="1"/>
        <c:lblAlgn val="ctr"/>
        <c:noMultiLvlLbl val="1"/>
      </c:catAx>
      <c:valAx>
        <c:axId val="2094734552"/>
        <c:scaling>
          <c:orientation val="minMax"/>
          <c:max val="50"/>
          <c:min val="30"/>
        </c:scaling>
        <c:delete val="0"/>
        <c:axPos val="l"/>
        <c:majorGridlines>
          <c:spPr>
            <a:ln w="9525" cap="flat">
              <a:solidFill>
                <a:srgbClr val="26405C"/>
              </a:solidFill>
              <a:prstDash val="solid"/>
              <a:round/>
            </a:ln>
          </c:spPr>
        </c:majorGridlines>
        <c:numFmt formatCode="0&quot;%&quot;"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A9B8C9"/>
                </a:solidFill>
                <a:latin typeface="Arial"/>
              </a:defRPr>
            </a:pPr>
            <a:endParaRPr lang="en-US"/>
          </a:p>
        </c:txPr>
        <c:crossAx val="2094734554"/>
        <c:crosses val="autoZero"/>
        <c:crossBetween val="between"/>
        <c:majorUnit val="5"/>
      </c:valAx>
      <c:spPr>
        <a:noFill/>
        <a:ln>
          <a:noFill/>
        </a:ln>
        <a:effectLst/>
      </c:spPr>
    </c:plotArea>
    <c:legend>
      <c:legendPos val="t"/>
      <c:overlay val="0"/>
      <c:txPr>
        <a:bodyPr/>
        <a:lstStyle/>
        <a:p>
          <a:pPr>
            <a:defRPr sz="1400">
              <a:solidFill>
                <a:srgbClr val="F2F5F9"/>
              </a:solidFill>
              <a:latin typeface="Arial"/>
              <a:cs typeface="Arial"/>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on the map: Gauteng, in orange, records the most crime of any province. The deck moves from where crime happens, to when and what, to who experiences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headline figure from the dashboard: the 17 community-reported serious crime categories, national total for FY2024/25. About 4,150 a day is 1,515,383 divided by 365.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 financial years of the national series. The sharp dip is 2020/21, the COVID-19 lockdown year. Since that low point, recorded crime has climbed back about 11%, but the latest year fell again by 5.3%.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Raw counts follow population: Gauteng and the Western Cape together account for about 46% of recorded crime. The next slide shows the picture changes once you account for population.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Counts mostly follow population size, which is why Gauteng tops the left chart. Dividing by population gives a fairer comparison: Northern Cape has the highest burglary rate, about 383 per 100,000 residents, and Gauteng is second-lowest at about 182. Population figures are approximate mid-year estimates.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SAPS labels: All theft not mentioned elsewhere; Common assault; Assault with the intent to inflict grievous bodily harm; Commercial crime; Burglary at residential premises; Robbery with aggravating circumstances; Malicious damage to property; Theft out of or from motor vehicle. The first category is a catch-all for theft that does not fit SAPS's more specific theft categories. The five darkest bars add up to about 59% of the 1.52 million national total.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survey asks households what happened in the 12 months before the interview, broken down by month. June, the middle of South African winter, is the peak in seven of the eight survey years from 2018/19 to 2025/26; in the lockdown year 2020/21 the peak was August. The pattern fits the idea that longer nights give more cover, but the data shows when it happens, not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SAPS's own subtotal for the 17 community-reported serious crimes is 346,182 in April-June 2025 and 339,395 in April-June 2026, down 2.0%. Drug-related crime, drink-driving and illegal firearms are counted separately as crime detected by police action (78,852 to 85,819, up 8.8%). Quarterly figures are not comparable with the annual totals earlier in the 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independent counts of violent death. SAPS recorded 24,692 murders in 2024/25 (financial year). Stats SA's death notifications for calendar 2024 show 7,486 deaths coded as assault, which is how homicide is classified. SAPS is about 3.3 times higher. Stats SA warns that over three-quarters of non-natural deaths cannot be classified precisely and are coded as accidental injury or undetermined intent, so the assault figure is probably an undercount; the gap does not mean the police figure is inflated. Of the assault deaths, 6,693 were men and 770 women (89% men), and 84% were aged 15 to 44. Gauteng is the outlier: SAPS records about 5.2 times as many murders as the mortality data shows assault deaths, against roughly 1.5 to 3.6 times in other provinces. The data cannot say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Pivot slide. Up to here the numbers came from police records. From here on they come from Stats SA's Victims of Crime Survey, which interviews households and can break results down by sex.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Estimated victims in 2025/26, in thousands. Home robbery (104k men vs 75k women) and motor vehicle theft (41k vs 20k) also skew male and are left off to keep the slide readable. Household-crime figures such as housebreaking are broken down by the sex of the household head, individual-crime figures by the sex of the person affected.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2025/26, 31.4% of assault incidents against women were committed by a spouse or intimate partner, compared with 2.2% of incidents against men (Stats SA P0341, Figure 64): roughly a 14-fold difference in that share. It is a share of incidents, not of people, and not a rate per population, so it does not say that women are assaulted more often. The previous slide shows men are assaulted more often overall.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2025/26, 45.1% of women and 38.8% of men said they felt very unsafe walking alone in their neighbourhood when it is dark. Across the last four survey years, women were above men in three (2022/23, 2024/25 and 2025/26); in 2023/24 men were higher.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gender and housebreaking-season figures come straight from cells in Stats SA's published Excel workbook. The SAPS category counts match the SAPS annual workbook; the headline total is the dashboard's 17-crime series. Rates per 100,000 are computed by dividing counts by approximate population estimates.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rgbClr val="0D1B2A"/>
        </a:solidFill>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64240" y="635508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7F93A8"/>
                </a:solidFill>
                <a:latin typeface="Arial"/>
                <a:ea typeface="Arial"/>
                <a:cs typeface="Arial"/>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IGHT">
    <p:bg>
      <p:bgPr>
        <a:solidFill>
          <a:srgbClr val="EEF2F6"/>
        </a:solidFill>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64240" y="635508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5C6B7C"/>
                </a:solidFill>
                <a:latin typeface="Arial"/>
                <a:ea typeface="Arial"/>
                <a:cs typeface="Aria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ORANGE">
    <p:bg>
      <p:bgPr>
        <a:solidFill>
          <a:srgbClr val="FF7A3D"/>
        </a:solidFill>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64240" y="635508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0D1B2A"/>
                </a:solidFill>
                <a:latin typeface="Arial"/>
                <a:ea typeface="Arial"/>
                <a:cs typeface="Aria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64240" y="635508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7F93A8"/>
                </a:solidFill>
                <a:latin typeface="Arial"/>
                <a:ea typeface="Arial"/>
                <a:cs typeface="Aria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chart" Target="/ppt/charts/chart3.xml"/><Relationship Id="rId3" Type="http://schemas.openxmlformats.org/officeDocument/2006/relationships/slideLayout" Target="../slideLayouts/slideLayout2.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4.xml"/><Relationship Id="rId2" Type="http://schemas.openxmlformats.org/officeDocument/2006/relationships/chart" Target="/ppt/charts/chart5.xml"/><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chart" Target="/ppt/charts/chart6.xml"/><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7.xml"/><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chart" Target="/ppt/charts/chart8.xml"/><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chart" Target="/ppt/charts/chart9.xml"/><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chart" Target="/ppt/charts/chart10.xml"/><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Province Eastern Cape"/>
          <p:cNvSpPr/>
          <p:nvPr/>
        </p:nvSpPr>
        <p:spPr>
          <a:xfrm>
            <a:off x="8828935" y="4067776"/>
            <a:ext cx="2233597" cy="1773425"/>
          </a:xfrm>
          <a:custGeom>
            <a:avLst/>
            <a:gdLst/>
            <a:ahLst/>
            <a:cxnLst/>
            <a:rect l="l" t="t" r="r" b="b"/>
            <a:pathLst>
              <a:path w="2233597" h="1773425">
                <a:moveTo>
                  <a:pt x="2091690" y="46755"/>
                </a:moveTo>
                <a:lnTo>
                  <a:pt x="2128602" y="47576"/>
                </a:lnTo>
                <a:lnTo>
                  <a:pt x="2142547" y="78746"/>
                </a:lnTo>
                <a:lnTo>
                  <a:pt x="2213910" y="193584"/>
                </a:lnTo>
                <a:lnTo>
                  <a:pt x="2192583" y="198505"/>
                </a:lnTo>
                <a:lnTo>
                  <a:pt x="2182740" y="241160"/>
                </a:lnTo>
                <a:lnTo>
                  <a:pt x="2164694" y="255924"/>
                </a:lnTo>
                <a:lnTo>
                  <a:pt x="2112197" y="224754"/>
                </a:lnTo>
                <a:lnTo>
                  <a:pt x="2067082" y="225574"/>
                </a:lnTo>
                <a:lnTo>
                  <a:pt x="2040833" y="160773"/>
                </a:lnTo>
                <a:lnTo>
                  <a:pt x="2029349" y="109096"/>
                </a:lnTo>
                <a:lnTo>
                  <a:pt x="2011303" y="86949"/>
                </a:lnTo>
                <a:lnTo>
                  <a:pt x="2012944" y="59880"/>
                </a:lnTo>
                <a:lnTo>
                  <a:pt x="2030170" y="11484"/>
                </a:lnTo>
                <a:lnTo>
                  <a:pt x="2091690" y="46755"/>
                </a:lnTo>
                <a:close/>
                <a:moveTo>
                  <a:pt x="1378055" y="134524"/>
                </a:moveTo>
                <a:lnTo>
                  <a:pt x="1402663" y="136985"/>
                </a:lnTo>
                <a:lnTo>
                  <a:pt x="1445317" y="209989"/>
                </a:lnTo>
                <a:lnTo>
                  <a:pt x="1489611" y="255924"/>
                </a:lnTo>
                <a:lnTo>
                  <a:pt x="1528164" y="259206"/>
                </a:lnTo>
                <a:lnTo>
                  <a:pt x="1591325" y="282173"/>
                </a:lnTo>
                <a:lnTo>
                  <a:pt x="1590505" y="260026"/>
                </a:lnTo>
                <a:lnTo>
                  <a:pt x="1611011" y="215731"/>
                </a:lnTo>
                <a:lnTo>
                  <a:pt x="1608551" y="191943"/>
                </a:lnTo>
                <a:lnTo>
                  <a:pt x="1634799" y="168155"/>
                </a:lnTo>
                <a:lnTo>
                  <a:pt x="1634799" y="118119"/>
                </a:lnTo>
                <a:lnTo>
                  <a:pt x="1656126" y="109096"/>
                </a:lnTo>
                <a:lnTo>
                  <a:pt x="1680734" y="73004"/>
                </a:lnTo>
                <a:lnTo>
                  <a:pt x="1729951" y="55778"/>
                </a:lnTo>
                <a:lnTo>
                  <a:pt x="1765222" y="62341"/>
                </a:lnTo>
                <a:lnTo>
                  <a:pt x="1833305" y="36092"/>
                </a:lnTo>
                <a:lnTo>
                  <a:pt x="1881701" y="0"/>
                </a:lnTo>
                <a:lnTo>
                  <a:pt x="1912051" y="42654"/>
                </a:lnTo>
                <a:lnTo>
                  <a:pt x="1898926" y="77926"/>
                </a:lnTo>
                <a:lnTo>
                  <a:pt x="1831664" y="144368"/>
                </a:lnTo>
                <a:lnTo>
                  <a:pt x="1811157" y="132884"/>
                </a:lnTo>
                <a:lnTo>
                  <a:pt x="1800494" y="155851"/>
                </a:lnTo>
                <a:lnTo>
                  <a:pt x="1800494" y="204247"/>
                </a:lnTo>
                <a:lnTo>
                  <a:pt x="1831664" y="243620"/>
                </a:lnTo>
                <a:lnTo>
                  <a:pt x="1861194" y="251823"/>
                </a:lnTo>
                <a:lnTo>
                  <a:pt x="1875139" y="220653"/>
                </a:lnTo>
                <a:lnTo>
                  <a:pt x="1904668" y="259206"/>
                </a:lnTo>
                <a:lnTo>
                  <a:pt x="1970290" y="287095"/>
                </a:lnTo>
                <a:lnTo>
                  <a:pt x="2017866" y="273970"/>
                </a:lnTo>
                <a:lnTo>
                  <a:pt x="2056418" y="303500"/>
                </a:lnTo>
                <a:lnTo>
                  <a:pt x="2114658" y="314164"/>
                </a:lnTo>
                <a:lnTo>
                  <a:pt x="2168795" y="367481"/>
                </a:lnTo>
                <a:lnTo>
                  <a:pt x="2195864" y="379785"/>
                </a:lnTo>
                <a:lnTo>
                  <a:pt x="2213910" y="411776"/>
                </a:lnTo>
                <a:lnTo>
                  <a:pt x="2217191" y="446227"/>
                </a:lnTo>
                <a:lnTo>
                  <a:pt x="2233597" y="473296"/>
                </a:lnTo>
                <a:lnTo>
                  <a:pt x="2175358" y="561885"/>
                </a:lnTo>
                <a:lnTo>
                  <a:pt x="2129422" y="610281"/>
                </a:lnTo>
                <a:lnTo>
                  <a:pt x="2104814" y="619304"/>
                </a:lnTo>
                <a:lnTo>
                  <a:pt x="2030170" y="702152"/>
                </a:lnTo>
                <a:lnTo>
                  <a:pt x="1989976" y="718557"/>
                </a:lnTo>
                <a:lnTo>
                  <a:pt x="1984235" y="743165"/>
                </a:lnTo>
                <a:lnTo>
                  <a:pt x="1944041" y="795662"/>
                </a:lnTo>
                <a:lnTo>
                  <a:pt x="1928456" y="829294"/>
                </a:lnTo>
                <a:lnTo>
                  <a:pt x="1908770" y="839957"/>
                </a:lnTo>
                <a:lnTo>
                  <a:pt x="1893185" y="875229"/>
                </a:lnTo>
                <a:lnTo>
                  <a:pt x="1822641" y="971200"/>
                </a:lnTo>
                <a:lnTo>
                  <a:pt x="1746356" y="1050767"/>
                </a:lnTo>
                <a:lnTo>
                  <a:pt x="1725029" y="1085218"/>
                </a:lnTo>
                <a:lnTo>
                  <a:pt x="1623315" y="1172987"/>
                </a:lnTo>
                <a:lnTo>
                  <a:pt x="1606910" y="1178729"/>
                </a:lnTo>
                <a:lnTo>
                  <a:pt x="1588044" y="1220563"/>
                </a:lnTo>
                <a:lnTo>
                  <a:pt x="1528984" y="1283723"/>
                </a:lnTo>
                <a:lnTo>
                  <a:pt x="1479768" y="1312433"/>
                </a:lnTo>
                <a:lnTo>
                  <a:pt x="1443676" y="1355907"/>
                </a:lnTo>
                <a:lnTo>
                  <a:pt x="1400202" y="1381336"/>
                </a:lnTo>
                <a:lnTo>
                  <a:pt x="1391179" y="1401022"/>
                </a:lnTo>
                <a:lnTo>
                  <a:pt x="1304230" y="1467464"/>
                </a:lnTo>
                <a:lnTo>
                  <a:pt x="1291926" y="1486330"/>
                </a:lnTo>
                <a:lnTo>
                  <a:pt x="1237788" y="1510118"/>
                </a:lnTo>
                <a:lnTo>
                  <a:pt x="1157402" y="1556053"/>
                </a:lnTo>
                <a:lnTo>
                  <a:pt x="1119669" y="1583943"/>
                </a:lnTo>
                <a:lnTo>
                  <a:pt x="1051587" y="1588864"/>
                </a:lnTo>
                <a:lnTo>
                  <a:pt x="994168" y="1569178"/>
                </a:lnTo>
                <a:lnTo>
                  <a:pt x="953975" y="1567537"/>
                </a:lnTo>
                <a:lnTo>
                  <a:pt x="903938" y="1581482"/>
                </a:lnTo>
                <a:lnTo>
                  <a:pt x="872768" y="1603629"/>
                </a:lnTo>
                <a:lnTo>
                  <a:pt x="855542" y="1667610"/>
                </a:lnTo>
                <a:lnTo>
                  <a:pt x="880971" y="1698780"/>
                </a:lnTo>
                <a:lnTo>
                  <a:pt x="849800" y="1710264"/>
                </a:lnTo>
                <a:lnTo>
                  <a:pt x="794842" y="1704522"/>
                </a:lnTo>
                <a:lnTo>
                  <a:pt x="755469" y="1684016"/>
                </a:lnTo>
                <a:lnTo>
                  <a:pt x="702972" y="1676633"/>
                </a:lnTo>
                <a:lnTo>
                  <a:pt x="659498" y="1688117"/>
                </a:lnTo>
                <a:lnTo>
                  <a:pt x="652935" y="1716006"/>
                </a:lnTo>
                <a:lnTo>
                  <a:pt x="628327" y="1750457"/>
                </a:lnTo>
                <a:lnTo>
                  <a:pt x="633249" y="1773425"/>
                </a:lnTo>
                <a:lnTo>
                  <a:pt x="521692" y="1764402"/>
                </a:lnTo>
                <a:lnTo>
                  <a:pt x="492983" y="1743075"/>
                </a:lnTo>
                <a:lnTo>
                  <a:pt x="428181" y="1723389"/>
                </a:lnTo>
                <a:lnTo>
                  <a:pt x="374864" y="1719287"/>
                </a:lnTo>
                <a:lnTo>
                  <a:pt x="273150" y="1697960"/>
                </a:lnTo>
                <a:lnTo>
                  <a:pt x="286274" y="1651205"/>
                </a:lnTo>
                <a:lnTo>
                  <a:pt x="242800" y="1621675"/>
                </a:lnTo>
                <a:lnTo>
                  <a:pt x="190303" y="1616753"/>
                </a:lnTo>
                <a:lnTo>
                  <a:pt x="209989" y="1587224"/>
                </a:lnTo>
                <a:lnTo>
                  <a:pt x="263307" y="1556053"/>
                </a:lnTo>
                <a:lnTo>
                  <a:pt x="245261" y="1494533"/>
                </a:lnTo>
                <a:lnTo>
                  <a:pt x="206708" y="1469925"/>
                </a:lnTo>
                <a:lnTo>
                  <a:pt x="154211" y="1457621"/>
                </a:lnTo>
                <a:lnTo>
                  <a:pt x="85308" y="1456801"/>
                </a:lnTo>
                <a:lnTo>
                  <a:pt x="2461" y="1465824"/>
                </a:lnTo>
                <a:lnTo>
                  <a:pt x="0" y="1434653"/>
                </a:lnTo>
                <a:lnTo>
                  <a:pt x="47576" y="1334580"/>
                </a:lnTo>
                <a:lnTo>
                  <a:pt x="46755" y="1300129"/>
                </a:lnTo>
                <a:lnTo>
                  <a:pt x="70543" y="1245991"/>
                </a:lnTo>
                <a:lnTo>
                  <a:pt x="127142" y="1209079"/>
                </a:lnTo>
                <a:lnTo>
                  <a:pt x="166515" y="1207438"/>
                </a:lnTo>
                <a:lnTo>
                  <a:pt x="178819" y="1190213"/>
                </a:lnTo>
                <a:lnTo>
                  <a:pt x="150110" y="1149199"/>
                </a:lnTo>
                <a:lnTo>
                  <a:pt x="136165" y="1081117"/>
                </a:lnTo>
                <a:lnTo>
                  <a:pt x="136985" y="1046665"/>
                </a:lnTo>
                <a:lnTo>
                  <a:pt x="160773" y="1016315"/>
                </a:lnTo>
                <a:lnTo>
                  <a:pt x="242800" y="1000730"/>
                </a:lnTo>
                <a:lnTo>
                  <a:pt x="263307" y="963818"/>
                </a:lnTo>
                <a:lnTo>
                  <a:pt x="287915" y="944131"/>
                </a:lnTo>
                <a:lnTo>
                  <a:pt x="327288" y="957256"/>
                </a:lnTo>
                <a:lnTo>
                  <a:pt x="369942" y="932648"/>
                </a:lnTo>
                <a:lnTo>
                  <a:pt x="387988" y="911321"/>
                </a:lnTo>
                <a:lnTo>
                  <a:pt x="396191" y="859644"/>
                </a:lnTo>
                <a:lnTo>
                  <a:pt x="413416" y="837496"/>
                </a:lnTo>
                <a:lnTo>
                  <a:pt x="396191" y="811248"/>
                </a:lnTo>
                <a:lnTo>
                  <a:pt x="401933" y="769414"/>
                </a:lnTo>
                <a:lnTo>
                  <a:pt x="403573" y="756289"/>
                </a:lnTo>
                <a:lnTo>
                  <a:pt x="457711" y="738244"/>
                </a:lnTo>
                <a:lnTo>
                  <a:pt x="507747" y="730861"/>
                </a:lnTo>
                <a:lnTo>
                  <a:pt x="510208" y="666880"/>
                </a:lnTo>
                <a:lnTo>
                  <a:pt x="523333" y="602899"/>
                </a:lnTo>
                <a:lnTo>
                  <a:pt x="585673" y="595516"/>
                </a:lnTo>
                <a:lnTo>
                  <a:pt x="646373" y="550402"/>
                </a:lnTo>
                <a:lnTo>
                  <a:pt x="721018" y="514310"/>
                </a:lnTo>
                <a:lnTo>
                  <a:pt x="761211" y="524153"/>
                </a:lnTo>
                <a:lnTo>
                  <a:pt x="789921" y="467554"/>
                </a:lnTo>
                <a:lnTo>
                  <a:pt x="807967" y="399472"/>
                </a:lnTo>
                <a:lnTo>
                  <a:pt x="812068" y="343693"/>
                </a:lnTo>
                <a:lnTo>
                  <a:pt x="799764" y="324827"/>
                </a:lnTo>
                <a:lnTo>
                  <a:pt x="794022" y="264947"/>
                </a:lnTo>
                <a:lnTo>
                  <a:pt x="838317" y="261666"/>
                </a:lnTo>
                <a:lnTo>
                  <a:pt x="845699" y="282173"/>
                </a:lnTo>
                <a:lnTo>
                  <a:pt x="873588" y="292016"/>
                </a:lnTo>
                <a:lnTo>
                  <a:pt x="908040" y="264947"/>
                </a:lnTo>
                <a:lnTo>
                  <a:pt x="923625" y="232957"/>
                </a:lnTo>
                <a:lnTo>
                  <a:pt x="937569" y="242800"/>
                </a:lnTo>
                <a:lnTo>
                  <a:pt x="1000730" y="208349"/>
                </a:lnTo>
                <a:lnTo>
                  <a:pt x="1042564" y="247722"/>
                </a:lnTo>
                <a:lnTo>
                  <a:pt x="1091780" y="238699"/>
                </a:lnTo>
                <a:lnTo>
                  <a:pt x="1120490" y="277251"/>
                </a:lnTo>
                <a:lnTo>
                  <a:pt x="1171346" y="287095"/>
                </a:lnTo>
                <a:lnTo>
                  <a:pt x="1195134" y="273150"/>
                </a:lnTo>
                <a:lnTo>
                  <a:pt x="1217282" y="287915"/>
                </a:lnTo>
                <a:lnTo>
                  <a:pt x="1269779" y="251823"/>
                </a:lnTo>
                <a:lnTo>
                  <a:pt x="1261576" y="229676"/>
                </a:lnTo>
                <a:lnTo>
                  <a:pt x="1297668" y="229676"/>
                </a:lnTo>
                <a:lnTo>
                  <a:pt x="1302590" y="214091"/>
                </a:lnTo>
                <a:lnTo>
                  <a:pt x="1353446" y="208349"/>
                </a:lnTo>
                <a:lnTo>
                  <a:pt x="1361649" y="168155"/>
                </a:lnTo>
                <a:lnTo>
                  <a:pt x="1381336" y="165695"/>
                </a:lnTo>
                <a:lnTo>
                  <a:pt x="1378055" y="134524"/>
                </a:lnTo>
                <a:close/>
              </a:path>
            </a:pathLst>
          </a:custGeom>
          <a:solidFill>
            <a:srgbClr val="2559AD"/>
          </a:solidFill>
          <a:ln w="19050">
            <a:solidFill>
              <a:srgbClr val="0D1B2A"/>
            </a:solidFill>
            <a:prstDash val="solid"/>
          </a:ln>
        </p:spPr>
      </p:sp>
      <p:sp>
        <p:nvSpPr>
          <p:cNvPr id="3" name="Province Limpopo"/>
          <p:cNvSpPr/>
          <p:nvPr/>
        </p:nvSpPr>
        <p:spPr>
          <a:xfrm>
            <a:off x="9898568" y="767827"/>
            <a:ext cx="1767683" cy="1337861"/>
          </a:xfrm>
          <a:custGeom>
            <a:avLst/>
            <a:gdLst/>
            <a:ahLst/>
            <a:cxnLst/>
            <a:rect l="l" t="t" r="r" b="b"/>
            <a:pathLst>
              <a:path w="1767683" h="1337861">
                <a:moveTo>
                  <a:pt x="0" y="1045025"/>
                </a:moveTo>
                <a:lnTo>
                  <a:pt x="21327" y="1019596"/>
                </a:lnTo>
                <a:lnTo>
                  <a:pt x="41014" y="971200"/>
                </a:lnTo>
                <a:lnTo>
                  <a:pt x="100073" y="911321"/>
                </a:lnTo>
                <a:lnTo>
                  <a:pt x="143547" y="883431"/>
                </a:lnTo>
                <a:lnTo>
                  <a:pt x="150930" y="826833"/>
                </a:lnTo>
                <a:lnTo>
                  <a:pt x="173077" y="715276"/>
                </a:lnTo>
                <a:lnTo>
                  <a:pt x="172257" y="695589"/>
                </a:lnTo>
                <a:lnTo>
                  <a:pt x="194404" y="629968"/>
                </a:lnTo>
                <a:lnTo>
                  <a:pt x="215731" y="634069"/>
                </a:lnTo>
                <a:lnTo>
                  <a:pt x="233777" y="579111"/>
                </a:lnTo>
                <a:lnTo>
                  <a:pt x="282993" y="552862"/>
                </a:lnTo>
                <a:lnTo>
                  <a:pt x="305961" y="522512"/>
                </a:lnTo>
                <a:lnTo>
                  <a:pt x="371583" y="510208"/>
                </a:lnTo>
                <a:lnTo>
                  <a:pt x="390449" y="449508"/>
                </a:lnTo>
                <a:lnTo>
                  <a:pt x="419979" y="440485"/>
                </a:lnTo>
                <a:lnTo>
                  <a:pt x="438024" y="451149"/>
                </a:lnTo>
                <a:lnTo>
                  <a:pt x="445407" y="410956"/>
                </a:lnTo>
                <a:lnTo>
                  <a:pt x="484780" y="392910"/>
                </a:lnTo>
                <a:lnTo>
                  <a:pt x="501185" y="371583"/>
                </a:lnTo>
                <a:lnTo>
                  <a:pt x="498725" y="343693"/>
                </a:lnTo>
                <a:lnTo>
                  <a:pt x="526614" y="328929"/>
                </a:lnTo>
                <a:lnTo>
                  <a:pt x="534816" y="291196"/>
                </a:lnTo>
                <a:lnTo>
                  <a:pt x="572549" y="258385"/>
                </a:lnTo>
                <a:lnTo>
                  <a:pt x="584033" y="222293"/>
                </a:lnTo>
                <a:lnTo>
                  <a:pt x="630788" y="186201"/>
                </a:lnTo>
                <a:lnTo>
                  <a:pt x="691488" y="186201"/>
                </a:lnTo>
                <a:lnTo>
                  <a:pt x="819450" y="132884"/>
                </a:lnTo>
                <a:lnTo>
                  <a:pt x="838317" y="102534"/>
                </a:lnTo>
                <a:lnTo>
                  <a:pt x="835856" y="73004"/>
                </a:lnTo>
                <a:lnTo>
                  <a:pt x="865385" y="36092"/>
                </a:lnTo>
                <a:lnTo>
                  <a:pt x="904758" y="33631"/>
                </a:lnTo>
                <a:lnTo>
                  <a:pt x="922804" y="20507"/>
                </a:lnTo>
                <a:lnTo>
                  <a:pt x="973661" y="26249"/>
                </a:lnTo>
                <a:lnTo>
                  <a:pt x="999090" y="12304"/>
                </a:lnTo>
                <a:lnTo>
                  <a:pt x="1067172" y="0"/>
                </a:lnTo>
                <a:lnTo>
                  <a:pt x="1099163" y="2461"/>
                </a:lnTo>
                <a:lnTo>
                  <a:pt x="1160683" y="31991"/>
                </a:lnTo>
                <a:lnTo>
                  <a:pt x="1221383" y="73824"/>
                </a:lnTo>
                <a:lnTo>
                  <a:pt x="1255834" y="76285"/>
                </a:lnTo>
                <a:lnTo>
                  <a:pt x="1275521" y="93511"/>
                </a:lnTo>
                <a:lnTo>
                  <a:pt x="1343603" y="83668"/>
                </a:lnTo>
                <a:lnTo>
                  <a:pt x="1384617" y="94331"/>
                </a:lnTo>
                <a:lnTo>
                  <a:pt x="1452699" y="75465"/>
                </a:lnTo>
                <a:lnTo>
                  <a:pt x="1588864" y="111557"/>
                </a:lnTo>
                <a:lnTo>
                  <a:pt x="1672532" y="451149"/>
                </a:lnTo>
                <a:lnTo>
                  <a:pt x="1665149" y="560245"/>
                </a:lnTo>
                <a:lnTo>
                  <a:pt x="1672532" y="593056"/>
                </a:lnTo>
                <a:lnTo>
                  <a:pt x="1702882" y="634889"/>
                </a:lnTo>
                <a:lnTo>
                  <a:pt x="1731591" y="740704"/>
                </a:lnTo>
                <a:lnTo>
                  <a:pt x="1767683" y="795662"/>
                </a:lnTo>
                <a:lnTo>
                  <a:pt x="1743075" y="795662"/>
                </a:lnTo>
                <a:lnTo>
                  <a:pt x="1720107" y="830114"/>
                </a:lnTo>
                <a:lnTo>
                  <a:pt x="1694679" y="813708"/>
                </a:lnTo>
                <a:lnTo>
                  <a:pt x="1684016" y="827653"/>
                </a:lnTo>
                <a:lnTo>
                  <a:pt x="1633979" y="815349"/>
                </a:lnTo>
                <a:lnTo>
                  <a:pt x="1622495" y="828473"/>
                </a:lnTo>
                <a:lnTo>
                  <a:pt x="1568357" y="845699"/>
                </a:lnTo>
                <a:lnTo>
                  <a:pt x="1634799" y="855542"/>
                </a:lnTo>
                <a:lnTo>
                  <a:pt x="1643002" y="871127"/>
                </a:lnTo>
                <a:lnTo>
                  <a:pt x="1609371" y="976942"/>
                </a:lnTo>
                <a:lnTo>
                  <a:pt x="1606090" y="1008113"/>
                </a:lnTo>
                <a:lnTo>
                  <a:pt x="1629878" y="1009753"/>
                </a:lnTo>
                <a:lnTo>
                  <a:pt x="1633159" y="1035181"/>
                </a:lnTo>
                <a:lnTo>
                  <a:pt x="1675813" y="1081117"/>
                </a:lnTo>
                <a:lnTo>
                  <a:pt x="1648744" y="1110646"/>
                </a:lnTo>
                <a:lnTo>
                  <a:pt x="1598707" y="1128692"/>
                </a:lnTo>
                <a:lnTo>
                  <a:pt x="1598707" y="1165605"/>
                </a:lnTo>
                <a:lnTo>
                  <a:pt x="1627417" y="1175448"/>
                </a:lnTo>
                <a:lnTo>
                  <a:pt x="1618394" y="1221383"/>
                </a:lnTo>
                <a:lnTo>
                  <a:pt x="1583122" y="1216461"/>
                </a:lnTo>
                <a:lnTo>
                  <a:pt x="1559334" y="1231226"/>
                </a:lnTo>
                <a:lnTo>
                  <a:pt x="1514220" y="1235328"/>
                </a:lnTo>
                <a:lnTo>
                  <a:pt x="1519141" y="1203337"/>
                </a:lnTo>
                <a:lnTo>
                  <a:pt x="1547851" y="1193494"/>
                </a:lnTo>
                <a:lnTo>
                  <a:pt x="1533906" y="1139356"/>
                </a:lnTo>
                <a:lnTo>
                  <a:pt x="1511759" y="1121310"/>
                </a:lnTo>
                <a:lnTo>
                  <a:pt x="1538828" y="1079476"/>
                </a:lnTo>
                <a:lnTo>
                  <a:pt x="1519961" y="1077836"/>
                </a:lnTo>
                <a:lnTo>
                  <a:pt x="1501095" y="1040103"/>
                </a:lnTo>
                <a:lnTo>
                  <a:pt x="1431372" y="1005652"/>
                </a:lnTo>
                <a:lnTo>
                  <a:pt x="1406764" y="975302"/>
                </a:lnTo>
                <a:lnTo>
                  <a:pt x="1396101" y="1013854"/>
                </a:lnTo>
                <a:lnTo>
                  <a:pt x="1361649" y="1022057"/>
                </a:lnTo>
                <a:lnTo>
                  <a:pt x="1336221" y="1053227"/>
                </a:lnTo>
                <a:lnTo>
                  <a:pt x="1282903" y="1031900"/>
                </a:lnTo>
                <a:lnTo>
                  <a:pt x="1197595" y="1049126"/>
                </a:lnTo>
                <a:lnTo>
                  <a:pt x="1203337" y="1101623"/>
                </a:lnTo>
                <a:lnTo>
                  <a:pt x="1196775" y="1127872"/>
                </a:lnTo>
                <a:lnTo>
                  <a:pt x="1136895" y="1176268"/>
                </a:lnTo>
                <a:lnTo>
                  <a:pt x="1084398" y="1235328"/>
                </a:lnTo>
                <a:lnTo>
                  <a:pt x="1098342" y="1257475"/>
                </a:lnTo>
                <a:lnTo>
                  <a:pt x="1085218" y="1281263"/>
                </a:lnTo>
                <a:lnTo>
                  <a:pt x="1058149" y="1290286"/>
                </a:lnTo>
                <a:lnTo>
                  <a:pt x="1022057" y="1282083"/>
                </a:lnTo>
                <a:lnTo>
                  <a:pt x="965458" y="1205798"/>
                </a:lnTo>
                <a:lnTo>
                  <a:pt x="951514" y="1211540"/>
                </a:lnTo>
                <a:lnTo>
                  <a:pt x="952334" y="1159042"/>
                </a:lnTo>
                <a:lnTo>
                  <a:pt x="976122" y="1140176"/>
                </a:lnTo>
                <a:lnTo>
                  <a:pt x="974481" y="1104904"/>
                </a:lnTo>
                <a:lnTo>
                  <a:pt x="912141" y="1134434"/>
                </a:lnTo>
                <a:lnTo>
                  <a:pt x="887533" y="1182010"/>
                </a:lnTo>
                <a:lnTo>
                  <a:pt x="859644" y="1196775"/>
                </a:lnTo>
                <a:lnTo>
                  <a:pt x="839957" y="1156582"/>
                </a:lnTo>
                <a:lnTo>
                  <a:pt x="815349" y="1156582"/>
                </a:lnTo>
                <a:lnTo>
                  <a:pt x="807146" y="1177088"/>
                </a:lnTo>
                <a:lnTo>
                  <a:pt x="749727" y="1179549"/>
                </a:lnTo>
                <a:lnTo>
                  <a:pt x="706253" y="1204157"/>
                </a:lnTo>
                <a:lnTo>
                  <a:pt x="696410" y="1236968"/>
                </a:lnTo>
                <a:lnTo>
                  <a:pt x="661138" y="1251733"/>
                </a:lnTo>
                <a:lnTo>
                  <a:pt x="627507" y="1281263"/>
                </a:lnTo>
                <a:lnTo>
                  <a:pt x="638991" y="1296028"/>
                </a:lnTo>
                <a:lnTo>
                  <a:pt x="707894" y="1268959"/>
                </a:lnTo>
                <a:lnTo>
                  <a:pt x="725939" y="1306691"/>
                </a:lnTo>
                <a:lnTo>
                  <a:pt x="682465" y="1315714"/>
                </a:lnTo>
                <a:lnTo>
                  <a:pt x="652115" y="1337861"/>
                </a:lnTo>
                <a:lnTo>
                  <a:pt x="607821" y="1334580"/>
                </a:lnTo>
                <a:lnTo>
                  <a:pt x="587314" y="1296028"/>
                </a:lnTo>
                <a:lnTo>
                  <a:pt x="554503" y="1284544"/>
                </a:lnTo>
                <a:lnTo>
                  <a:pt x="542199" y="1250092"/>
                </a:lnTo>
                <a:lnTo>
                  <a:pt x="581572" y="1253373"/>
                </a:lnTo>
                <a:lnTo>
                  <a:pt x="584853" y="1233687"/>
                </a:lnTo>
                <a:lnTo>
                  <a:pt x="545480" y="1204977"/>
                </a:lnTo>
                <a:lnTo>
                  <a:pt x="502826" y="1194314"/>
                </a:lnTo>
                <a:lnTo>
                  <a:pt x="483960" y="1201696"/>
                </a:lnTo>
                <a:lnTo>
                  <a:pt x="406854" y="1187752"/>
                </a:lnTo>
                <a:lnTo>
                  <a:pt x="382246" y="1195134"/>
                </a:lnTo>
                <a:lnTo>
                  <a:pt x="361739" y="1243530"/>
                </a:lnTo>
                <a:lnTo>
                  <a:pt x="349435" y="1223023"/>
                </a:lnTo>
                <a:lnTo>
                  <a:pt x="310883" y="1224664"/>
                </a:lnTo>
                <a:lnTo>
                  <a:pt x="285454" y="1202517"/>
                </a:lnTo>
                <a:lnTo>
                  <a:pt x="251003" y="1195134"/>
                </a:lnTo>
                <a:lnTo>
                  <a:pt x="209989" y="1136075"/>
                </a:lnTo>
                <a:lnTo>
                  <a:pt x="200146" y="1083577"/>
                </a:lnTo>
                <a:lnTo>
                  <a:pt x="174718" y="1110646"/>
                </a:lnTo>
                <a:lnTo>
                  <a:pt x="118119" y="1142637"/>
                </a:lnTo>
                <a:lnTo>
                  <a:pt x="72184" y="1127052"/>
                </a:lnTo>
                <a:lnTo>
                  <a:pt x="17226" y="1120490"/>
                </a:lnTo>
                <a:lnTo>
                  <a:pt x="2461" y="1090960"/>
                </a:lnTo>
                <a:lnTo>
                  <a:pt x="0" y="1045025"/>
                </a:lnTo>
                <a:close/>
              </a:path>
            </a:pathLst>
          </a:custGeom>
          <a:solidFill>
            <a:srgbClr val="1D4685"/>
          </a:solidFill>
          <a:ln w="19050">
            <a:solidFill>
              <a:srgbClr val="0D1B2A"/>
            </a:solidFill>
            <a:prstDash val="solid"/>
          </a:ln>
        </p:spPr>
      </p:sp>
      <p:sp>
        <p:nvSpPr>
          <p:cNvPr id="4" name="Province KwaZulu-Natal"/>
          <p:cNvSpPr/>
          <p:nvPr/>
        </p:nvSpPr>
        <p:spPr>
          <a:xfrm>
            <a:off x="10629429" y="2765186"/>
            <a:ext cx="1328838" cy="1775886"/>
          </a:xfrm>
          <a:custGeom>
            <a:avLst/>
            <a:gdLst/>
            <a:ahLst/>
            <a:cxnLst/>
            <a:rect l="l" t="t" r="r" b="b"/>
            <a:pathLst>
              <a:path w="1328838" h="1775886">
                <a:moveTo>
                  <a:pt x="81207" y="1302590"/>
                </a:moveTo>
                <a:lnTo>
                  <a:pt x="123041" y="1275521"/>
                </a:lnTo>
                <a:lnTo>
                  <a:pt x="109916" y="1239429"/>
                </a:lnTo>
                <a:lnTo>
                  <a:pt x="127962" y="1172167"/>
                </a:lnTo>
                <a:lnTo>
                  <a:pt x="160773" y="1155761"/>
                </a:lnTo>
                <a:lnTo>
                  <a:pt x="173077" y="1089319"/>
                </a:lnTo>
                <a:lnTo>
                  <a:pt x="205888" y="1071273"/>
                </a:lnTo>
                <a:lnTo>
                  <a:pt x="214911" y="1038463"/>
                </a:lnTo>
                <a:lnTo>
                  <a:pt x="177999" y="930187"/>
                </a:lnTo>
                <a:lnTo>
                  <a:pt x="146828" y="921164"/>
                </a:lnTo>
                <a:lnTo>
                  <a:pt x="121400" y="888353"/>
                </a:lnTo>
                <a:lnTo>
                  <a:pt x="76285" y="852261"/>
                </a:lnTo>
                <a:lnTo>
                  <a:pt x="39373" y="794842"/>
                </a:lnTo>
                <a:lnTo>
                  <a:pt x="76285" y="711995"/>
                </a:lnTo>
                <a:lnTo>
                  <a:pt x="144368" y="696410"/>
                </a:lnTo>
                <a:lnTo>
                  <a:pt x="159132" y="656216"/>
                </a:lnTo>
                <a:lnTo>
                  <a:pt x="213270" y="622585"/>
                </a:lnTo>
                <a:lnTo>
                  <a:pt x="239519" y="585673"/>
                </a:lnTo>
                <a:lnTo>
                  <a:pt x="270689" y="579111"/>
                </a:lnTo>
                <a:lnTo>
                  <a:pt x="299399" y="525793"/>
                </a:lnTo>
                <a:lnTo>
                  <a:pt x="282993" y="494623"/>
                </a:lnTo>
                <a:lnTo>
                  <a:pt x="315804" y="395370"/>
                </a:lnTo>
                <a:lnTo>
                  <a:pt x="305961" y="329749"/>
                </a:lnTo>
                <a:lnTo>
                  <a:pt x="331389" y="309242"/>
                </a:lnTo>
                <a:lnTo>
                  <a:pt x="315804" y="272330"/>
                </a:lnTo>
                <a:lnTo>
                  <a:pt x="333850" y="245261"/>
                </a:lnTo>
                <a:lnTo>
                  <a:pt x="384707" y="209169"/>
                </a:lnTo>
                <a:lnTo>
                  <a:pt x="448688" y="217372"/>
                </a:lnTo>
                <a:lnTo>
                  <a:pt x="496264" y="186201"/>
                </a:lnTo>
                <a:lnTo>
                  <a:pt x="540558" y="176358"/>
                </a:lnTo>
                <a:lnTo>
                  <a:pt x="547120" y="190303"/>
                </a:lnTo>
                <a:lnTo>
                  <a:pt x="588954" y="192764"/>
                </a:lnTo>
                <a:lnTo>
                  <a:pt x="616023" y="179639"/>
                </a:lnTo>
                <a:lnTo>
                  <a:pt x="670161" y="205888"/>
                </a:lnTo>
                <a:lnTo>
                  <a:pt x="692308" y="196865"/>
                </a:lnTo>
                <a:lnTo>
                  <a:pt x="716096" y="215731"/>
                </a:lnTo>
                <a:lnTo>
                  <a:pt x="770234" y="205068"/>
                </a:lnTo>
                <a:lnTo>
                  <a:pt x="801404" y="168155"/>
                </a:lnTo>
                <a:lnTo>
                  <a:pt x="889173" y="205068"/>
                </a:lnTo>
                <a:lnTo>
                  <a:pt x="1028619" y="213270"/>
                </a:lnTo>
                <a:lnTo>
                  <a:pt x="1022877" y="122220"/>
                </a:lnTo>
                <a:lnTo>
                  <a:pt x="1042564" y="0"/>
                </a:lnTo>
                <a:lnTo>
                  <a:pt x="1090960" y="18046"/>
                </a:lnTo>
                <a:lnTo>
                  <a:pt x="1156582" y="27069"/>
                </a:lnTo>
                <a:lnTo>
                  <a:pt x="1328838" y="30350"/>
                </a:lnTo>
                <a:lnTo>
                  <a:pt x="1307511" y="146008"/>
                </a:lnTo>
                <a:lnTo>
                  <a:pt x="1249272" y="310883"/>
                </a:lnTo>
                <a:lnTo>
                  <a:pt x="1216461" y="460992"/>
                </a:lnTo>
                <a:lnTo>
                  <a:pt x="1218102" y="479038"/>
                </a:lnTo>
                <a:lnTo>
                  <a:pt x="1196775" y="591415"/>
                </a:lnTo>
                <a:lnTo>
                  <a:pt x="1154941" y="670161"/>
                </a:lnTo>
                <a:lnTo>
                  <a:pt x="1139356" y="741525"/>
                </a:lnTo>
                <a:lnTo>
                  <a:pt x="1043384" y="840777"/>
                </a:lnTo>
                <a:lnTo>
                  <a:pt x="1014675" y="842418"/>
                </a:lnTo>
                <a:lnTo>
                  <a:pt x="1019596" y="867846"/>
                </a:lnTo>
                <a:lnTo>
                  <a:pt x="980223" y="889994"/>
                </a:lnTo>
                <a:lnTo>
                  <a:pt x="943311" y="887533"/>
                </a:lnTo>
                <a:lnTo>
                  <a:pt x="937569" y="905579"/>
                </a:lnTo>
                <a:lnTo>
                  <a:pt x="874408" y="985145"/>
                </a:lnTo>
                <a:lnTo>
                  <a:pt x="852261" y="1004831"/>
                </a:lnTo>
                <a:lnTo>
                  <a:pt x="753829" y="1148379"/>
                </a:lnTo>
                <a:lnTo>
                  <a:pt x="711175" y="1243530"/>
                </a:lnTo>
                <a:lnTo>
                  <a:pt x="710354" y="1287825"/>
                </a:lnTo>
                <a:lnTo>
                  <a:pt x="666060" y="1337861"/>
                </a:lnTo>
                <a:lnTo>
                  <a:pt x="622585" y="1428091"/>
                </a:lnTo>
                <a:lnTo>
                  <a:pt x="549581" y="1567537"/>
                </a:lnTo>
                <a:lnTo>
                  <a:pt x="495443" y="1680734"/>
                </a:lnTo>
                <a:lnTo>
                  <a:pt x="472476" y="1706983"/>
                </a:lnTo>
                <a:lnTo>
                  <a:pt x="433103" y="1775886"/>
                </a:lnTo>
                <a:lnTo>
                  <a:pt x="416697" y="1748817"/>
                </a:lnTo>
                <a:lnTo>
                  <a:pt x="413416" y="1714366"/>
                </a:lnTo>
                <a:lnTo>
                  <a:pt x="395370" y="1682375"/>
                </a:lnTo>
                <a:lnTo>
                  <a:pt x="368301" y="1670071"/>
                </a:lnTo>
                <a:lnTo>
                  <a:pt x="314164" y="1616753"/>
                </a:lnTo>
                <a:lnTo>
                  <a:pt x="255924" y="1606090"/>
                </a:lnTo>
                <a:lnTo>
                  <a:pt x="217372" y="1576560"/>
                </a:lnTo>
                <a:lnTo>
                  <a:pt x="169796" y="1589684"/>
                </a:lnTo>
                <a:lnTo>
                  <a:pt x="104174" y="1561795"/>
                </a:lnTo>
                <a:lnTo>
                  <a:pt x="74645" y="1523242"/>
                </a:lnTo>
                <a:lnTo>
                  <a:pt x="60700" y="1554413"/>
                </a:lnTo>
                <a:lnTo>
                  <a:pt x="31170" y="1546210"/>
                </a:lnTo>
                <a:lnTo>
                  <a:pt x="0" y="1506837"/>
                </a:lnTo>
                <a:lnTo>
                  <a:pt x="0" y="1458441"/>
                </a:lnTo>
                <a:lnTo>
                  <a:pt x="10664" y="1435474"/>
                </a:lnTo>
                <a:lnTo>
                  <a:pt x="31170" y="1446957"/>
                </a:lnTo>
                <a:lnTo>
                  <a:pt x="98432" y="1380515"/>
                </a:lnTo>
                <a:lnTo>
                  <a:pt x="111557" y="1345244"/>
                </a:lnTo>
                <a:lnTo>
                  <a:pt x="81207" y="1302590"/>
                </a:lnTo>
                <a:close/>
                <a:moveTo>
                  <a:pt x="291196" y="1349345"/>
                </a:moveTo>
                <a:lnTo>
                  <a:pt x="229676" y="1314073"/>
                </a:lnTo>
                <a:lnTo>
                  <a:pt x="212450" y="1362469"/>
                </a:lnTo>
                <a:lnTo>
                  <a:pt x="210810" y="1389538"/>
                </a:lnTo>
                <a:lnTo>
                  <a:pt x="228855" y="1411686"/>
                </a:lnTo>
                <a:lnTo>
                  <a:pt x="240339" y="1463363"/>
                </a:lnTo>
                <a:lnTo>
                  <a:pt x="266588" y="1528164"/>
                </a:lnTo>
                <a:lnTo>
                  <a:pt x="311703" y="1527344"/>
                </a:lnTo>
                <a:lnTo>
                  <a:pt x="364200" y="1558514"/>
                </a:lnTo>
                <a:lnTo>
                  <a:pt x="382246" y="1543749"/>
                </a:lnTo>
                <a:lnTo>
                  <a:pt x="392089" y="1501095"/>
                </a:lnTo>
                <a:lnTo>
                  <a:pt x="413416" y="1496174"/>
                </a:lnTo>
                <a:lnTo>
                  <a:pt x="342053" y="1381336"/>
                </a:lnTo>
                <a:lnTo>
                  <a:pt x="328108" y="1350165"/>
                </a:lnTo>
                <a:lnTo>
                  <a:pt x="291196" y="1349345"/>
                </a:lnTo>
                <a:close/>
              </a:path>
            </a:pathLst>
          </a:custGeom>
          <a:solidFill>
            <a:srgbClr val="2F73D8"/>
          </a:solidFill>
          <a:ln w="19050">
            <a:solidFill>
              <a:srgbClr val="0D1B2A"/>
            </a:solidFill>
            <a:prstDash val="solid"/>
          </a:ln>
        </p:spPr>
      </p:sp>
      <p:sp>
        <p:nvSpPr>
          <p:cNvPr id="5" name="Province Western Cape"/>
          <p:cNvSpPr/>
          <p:nvPr/>
        </p:nvSpPr>
        <p:spPr>
          <a:xfrm>
            <a:off x="7281905" y="4384400"/>
            <a:ext cx="1960447" cy="1797213"/>
          </a:xfrm>
          <a:custGeom>
            <a:avLst/>
            <a:gdLst/>
            <a:ahLst/>
            <a:cxnLst/>
            <a:rect l="l" t="t" r="r" b="b"/>
            <a:pathLst>
              <a:path w="1960447" h="1797213">
                <a:moveTo>
                  <a:pt x="1820180" y="1381336"/>
                </a:moveTo>
                <a:lnTo>
                  <a:pt x="1758660" y="1396921"/>
                </a:lnTo>
                <a:lnTo>
                  <a:pt x="1738974" y="1420709"/>
                </a:lnTo>
                <a:lnTo>
                  <a:pt x="1753739" y="1438755"/>
                </a:lnTo>
                <a:lnTo>
                  <a:pt x="1614293" y="1433833"/>
                </a:lnTo>
                <a:lnTo>
                  <a:pt x="1569178" y="1412506"/>
                </a:lnTo>
                <a:lnTo>
                  <a:pt x="1503556" y="1402663"/>
                </a:lnTo>
                <a:lnTo>
                  <a:pt x="1459261" y="1433833"/>
                </a:lnTo>
                <a:lnTo>
                  <a:pt x="1419888" y="1433013"/>
                </a:lnTo>
                <a:lnTo>
                  <a:pt x="1384617" y="1450238"/>
                </a:lnTo>
                <a:lnTo>
                  <a:pt x="1383796" y="1485510"/>
                </a:lnTo>
                <a:lnTo>
                  <a:pt x="1336221" y="1501915"/>
                </a:lnTo>
                <a:lnTo>
                  <a:pt x="1318995" y="1518321"/>
                </a:lnTo>
                <a:lnTo>
                  <a:pt x="1312433" y="1556053"/>
                </a:lnTo>
                <a:lnTo>
                  <a:pt x="1257475" y="1583122"/>
                </a:lnTo>
                <a:lnTo>
                  <a:pt x="1201696" y="1570818"/>
                </a:lnTo>
                <a:lnTo>
                  <a:pt x="1154121" y="1601988"/>
                </a:lnTo>
                <a:lnTo>
                  <a:pt x="1128692" y="1604449"/>
                </a:lnTo>
                <a:lnTo>
                  <a:pt x="1079476" y="1586403"/>
                </a:lnTo>
                <a:lnTo>
                  <a:pt x="1025338" y="1585583"/>
                </a:lnTo>
                <a:lnTo>
                  <a:pt x="994168" y="1603629"/>
                </a:lnTo>
                <a:lnTo>
                  <a:pt x="1006472" y="1631518"/>
                </a:lnTo>
                <a:lnTo>
                  <a:pt x="953154" y="1624136"/>
                </a:lnTo>
                <a:lnTo>
                  <a:pt x="912961" y="1633979"/>
                </a:lnTo>
                <a:lnTo>
                  <a:pt x="871948" y="1686476"/>
                </a:lnTo>
                <a:lnTo>
                  <a:pt x="807967" y="1743075"/>
                </a:lnTo>
                <a:lnTo>
                  <a:pt x="780077" y="1778347"/>
                </a:lnTo>
                <a:lnTo>
                  <a:pt x="784999" y="1791471"/>
                </a:lnTo>
                <a:lnTo>
                  <a:pt x="754649" y="1797213"/>
                </a:lnTo>
                <a:lnTo>
                  <a:pt x="725119" y="1774245"/>
                </a:lnTo>
                <a:lnTo>
                  <a:pt x="662779" y="1789010"/>
                </a:lnTo>
                <a:lnTo>
                  <a:pt x="586493" y="1723389"/>
                </a:lnTo>
                <a:lnTo>
                  <a:pt x="557784" y="1728310"/>
                </a:lnTo>
                <a:lnTo>
                  <a:pt x="572549" y="1682375"/>
                </a:lnTo>
                <a:lnTo>
                  <a:pt x="545480" y="1644643"/>
                </a:lnTo>
                <a:lnTo>
                  <a:pt x="507747" y="1651205"/>
                </a:lnTo>
                <a:lnTo>
                  <a:pt x="488061" y="1622495"/>
                </a:lnTo>
                <a:lnTo>
                  <a:pt x="406854" y="1639721"/>
                </a:lnTo>
                <a:lnTo>
                  <a:pt x="415057" y="1547851"/>
                </a:lnTo>
                <a:lnTo>
                  <a:pt x="378965" y="1519961"/>
                </a:lnTo>
                <a:lnTo>
                  <a:pt x="324007" y="1524063"/>
                </a:lnTo>
                <a:lnTo>
                  <a:pt x="292837" y="1557694"/>
                </a:lnTo>
                <a:lnTo>
                  <a:pt x="305961" y="1598707"/>
                </a:lnTo>
                <a:lnTo>
                  <a:pt x="306781" y="1642182"/>
                </a:lnTo>
                <a:lnTo>
                  <a:pt x="287095" y="1624956"/>
                </a:lnTo>
                <a:lnTo>
                  <a:pt x="277251" y="1590505"/>
                </a:lnTo>
                <a:lnTo>
                  <a:pt x="255924" y="1566717"/>
                </a:lnTo>
                <a:lnTo>
                  <a:pt x="264947" y="1521602"/>
                </a:lnTo>
                <a:lnTo>
                  <a:pt x="251823" y="1512579"/>
                </a:lnTo>
                <a:lnTo>
                  <a:pt x="265768" y="1466644"/>
                </a:lnTo>
                <a:lnTo>
                  <a:pt x="297758" y="1437114"/>
                </a:lnTo>
                <a:lnTo>
                  <a:pt x="275611" y="1368211"/>
                </a:lnTo>
                <a:lnTo>
                  <a:pt x="239519" y="1316534"/>
                </a:lnTo>
                <a:lnTo>
                  <a:pt x="232957" y="1279622"/>
                </a:lnTo>
                <a:lnTo>
                  <a:pt x="181280" y="1232867"/>
                </a:lnTo>
                <a:lnTo>
                  <a:pt x="155031" y="1169706"/>
                </a:lnTo>
                <a:lnTo>
                  <a:pt x="116478" y="1131153"/>
                </a:lnTo>
                <a:lnTo>
                  <a:pt x="131243" y="1125411"/>
                </a:lnTo>
                <a:lnTo>
                  <a:pt x="162414" y="1168065"/>
                </a:lnTo>
                <a:lnTo>
                  <a:pt x="133704" y="1091780"/>
                </a:lnTo>
                <a:lnTo>
                  <a:pt x="109096" y="1090960"/>
                </a:lnTo>
                <a:lnTo>
                  <a:pt x="101714" y="1109826"/>
                </a:lnTo>
                <a:lnTo>
                  <a:pt x="73824" y="1013034"/>
                </a:lnTo>
                <a:lnTo>
                  <a:pt x="90230" y="973661"/>
                </a:lnTo>
                <a:lnTo>
                  <a:pt x="107455" y="962177"/>
                </a:lnTo>
                <a:lnTo>
                  <a:pt x="143547" y="991707"/>
                </a:lnTo>
                <a:lnTo>
                  <a:pt x="164874" y="976942"/>
                </a:lnTo>
                <a:lnTo>
                  <a:pt x="197685" y="929367"/>
                </a:lnTo>
                <a:lnTo>
                  <a:pt x="211630" y="861284"/>
                </a:lnTo>
                <a:lnTo>
                  <a:pt x="201787" y="799764"/>
                </a:lnTo>
                <a:lnTo>
                  <a:pt x="209169" y="763672"/>
                </a:lnTo>
                <a:lnTo>
                  <a:pt x="194404" y="708714"/>
                </a:lnTo>
                <a:lnTo>
                  <a:pt x="177178" y="609461"/>
                </a:lnTo>
                <a:lnTo>
                  <a:pt x="138626" y="515950"/>
                </a:lnTo>
                <a:lnTo>
                  <a:pt x="82847" y="433103"/>
                </a:lnTo>
                <a:lnTo>
                  <a:pt x="44295" y="389629"/>
                </a:lnTo>
                <a:lnTo>
                  <a:pt x="36092" y="359279"/>
                </a:lnTo>
                <a:lnTo>
                  <a:pt x="0" y="312523"/>
                </a:lnTo>
                <a:lnTo>
                  <a:pt x="17226" y="317445"/>
                </a:lnTo>
                <a:lnTo>
                  <a:pt x="16405" y="272330"/>
                </a:lnTo>
                <a:lnTo>
                  <a:pt x="31991" y="215731"/>
                </a:lnTo>
                <a:lnTo>
                  <a:pt x="68082" y="144368"/>
                </a:lnTo>
                <a:lnTo>
                  <a:pt x="109916" y="159953"/>
                </a:lnTo>
                <a:lnTo>
                  <a:pt x="136165" y="140266"/>
                </a:lnTo>
                <a:lnTo>
                  <a:pt x="159953" y="83668"/>
                </a:lnTo>
                <a:lnTo>
                  <a:pt x="178819" y="16405"/>
                </a:lnTo>
                <a:lnTo>
                  <a:pt x="196045" y="26249"/>
                </a:lnTo>
                <a:lnTo>
                  <a:pt x="223934" y="0"/>
                </a:lnTo>
                <a:lnTo>
                  <a:pt x="280533" y="40193"/>
                </a:lnTo>
                <a:lnTo>
                  <a:pt x="316624" y="87769"/>
                </a:lnTo>
                <a:lnTo>
                  <a:pt x="346974" y="96792"/>
                </a:lnTo>
                <a:lnTo>
                  <a:pt x="349435" y="189483"/>
                </a:lnTo>
                <a:lnTo>
                  <a:pt x="343693" y="218192"/>
                </a:lnTo>
                <a:lnTo>
                  <a:pt x="358458" y="296938"/>
                </a:lnTo>
                <a:lnTo>
                  <a:pt x="378965" y="334670"/>
                </a:lnTo>
                <a:lnTo>
                  <a:pt x="390449" y="420799"/>
                </a:lnTo>
                <a:lnTo>
                  <a:pt x="407674" y="454430"/>
                </a:lnTo>
                <a:lnTo>
                  <a:pt x="413416" y="526614"/>
                </a:lnTo>
                <a:lnTo>
                  <a:pt x="404393" y="588954"/>
                </a:lnTo>
                <a:lnTo>
                  <a:pt x="452789" y="596337"/>
                </a:lnTo>
                <a:lnTo>
                  <a:pt x="475757" y="580752"/>
                </a:lnTo>
                <a:lnTo>
                  <a:pt x="474116" y="611102"/>
                </a:lnTo>
                <a:lnTo>
                  <a:pt x="500365" y="640631"/>
                </a:lnTo>
                <a:lnTo>
                  <a:pt x="545480" y="658677"/>
                </a:lnTo>
                <a:lnTo>
                  <a:pt x="553683" y="720198"/>
                </a:lnTo>
                <a:lnTo>
                  <a:pt x="534816" y="754649"/>
                </a:lnTo>
                <a:lnTo>
                  <a:pt x="557784" y="818630"/>
                </a:lnTo>
                <a:lnTo>
                  <a:pt x="556143" y="869487"/>
                </a:lnTo>
                <a:lnTo>
                  <a:pt x="575830" y="889994"/>
                </a:lnTo>
                <a:lnTo>
                  <a:pt x="594696" y="812888"/>
                </a:lnTo>
                <a:lnTo>
                  <a:pt x="621765" y="802225"/>
                </a:lnTo>
                <a:lnTo>
                  <a:pt x="649654" y="771875"/>
                </a:lnTo>
                <a:lnTo>
                  <a:pt x="686566" y="762852"/>
                </a:lnTo>
                <a:lnTo>
                  <a:pt x="746446" y="686566"/>
                </a:lnTo>
                <a:lnTo>
                  <a:pt x="761211" y="689027"/>
                </a:lnTo>
                <a:lnTo>
                  <a:pt x="771875" y="725119"/>
                </a:lnTo>
                <a:lnTo>
                  <a:pt x="734962" y="781718"/>
                </a:lnTo>
                <a:lnTo>
                  <a:pt x="751368" y="858823"/>
                </a:lnTo>
                <a:lnTo>
                  <a:pt x="780898" y="927726"/>
                </a:lnTo>
                <a:lnTo>
                  <a:pt x="848160" y="995808"/>
                </a:lnTo>
                <a:lnTo>
                  <a:pt x="884252" y="978583"/>
                </a:lnTo>
                <a:lnTo>
                  <a:pt x="932648" y="981044"/>
                </a:lnTo>
                <a:lnTo>
                  <a:pt x="954795" y="955615"/>
                </a:lnTo>
                <a:lnTo>
                  <a:pt x="963818" y="893275"/>
                </a:lnTo>
                <a:lnTo>
                  <a:pt x="975302" y="876869"/>
                </a:lnTo>
                <a:lnTo>
                  <a:pt x="1049946" y="842418"/>
                </a:lnTo>
                <a:lnTo>
                  <a:pt x="1069633" y="777617"/>
                </a:lnTo>
                <a:lnTo>
                  <a:pt x="1101623" y="741525"/>
                </a:lnTo>
                <a:lnTo>
                  <a:pt x="1136075" y="726760"/>
                </a:lnTo>
                <a:lnTo>
                  <a:pt x="1173807" y="679184"/>
                </a:lnTo>
                <a:lnTo>
                  <a:pt x="1222203" y="664419"/>
                </a:lnTo>
                <a:lnTo>
                  <a:pt x="1264037" y="675083"/>
                </a:lnTo>
                <a:lnTo>
                  <a:pt x="1298488" y="652935"/>
                </a:lnTo>
                <a:lnTo>
                  <a:pt x="1335401" y="592235"/>
                </a:lnTo>
                <a:lnTo>
                  <a:pt x="1328838" y="523333"/>
                </a:lnTo>
                <a:lnTo>
                  <a:pt x="1345244" y="505287"/>
                </a:lnTo>
                <a:lnTo>
                  <a:pt x="1385437" y="383887"/>
                </a:lnTo>
                <a:lnTo>
                  <a:pt x="1442856" y="415877"/>
                </a:lnTo>
                <a:lnTo>
                  <a:pt x="1483049" y="465914"/>
                </a:lnTo>
                <a:lnTo>
                  <a:pt x="1528984" y="488061"/>
                </a:lnTo>
                <a:lnTo>
                  <a:pt x="1586403" y="494623"/>
                </a:lnTo>
                <a:lnTo>
                  <a:pt x="1611832" y="506927"/>
                </a:lnTo>
                <a:lnTo>
                  <a:pt x="1625776" y="543839"/>
                </a:lnTo>
                <a:lnTo>
                  <a:pt x="1657767" y="506107"/>
                </a:lnTo>
                <a:lnTo>
                  <a:pt x="1690578" y="446227"/>
                </a:lnTo>
                <a:lnTo>
                  <a:pt x="1722568" y="415057"/>
                </a:lnTo>
                <a:lnTo>
                  <a:pt x="1790651" y="403573"/>
                </a:lnTo>
                <a:lnTo>
                  <a:pt x="1838226" y="422439"/>
                </a:lnTo>
                <a:lnTo>
                  <a:pt x="1863655" y="460172"/>
                </a:lnTo>
                <a:lnTo>
                  <a:pt x="1892364" y="428181"/>
                </a:lnTo>
                <a:lnTo>
                  <a:pt x="1910410" y="424900"/>
                </a:lnTo>
                <a:lnTo>
                  <a:pt x="1948963" y="452789"/>
                </a:lnTo>
                <a:lnTo>
                  <a:pt x="1943221" y="494623"/>
                </a:lnTo>
                <a:lnTo>
                  <a:pt x="1960447" y="520872"/>
                </a:lnTo>
                <a:lnTo>
                  <a:pt x="1943221" y="543019"/>
                </a:lnTo>
                <a:lnTo>
                  <a:pt x="1935018" y="594696"/>
                </a:lnTo>
                <a:lnTo>
                  <a:pt x="1916972" y="616023"/>
                </a:lnTo>
                <a:lnTo>
                  <a:pt x="1874318" y="640631"/>
                </a:lnTo>
                <a:lnTo>
                  <a:pt x="1834945" y="627507"/>
                </a:lnTo>
                <a:lnTo>
                  <a:pt x="1810337" y="647193"/>
                </a:lnTo>
                <a:lnTo>
                  <a:pt x="1789830" y="684106"/>
                </a:lnTo>
                <a:lnTo>
                  <a:pt x="1707803" y="699691"/>
                </a:lnTo>
                <a:lnTo>
                  <a:pt x="1684016" y="730041"/>
                </a:lnTo>
                <a:lnTo>
                  <a:pt x="1683195" y="764492"/>
                </a:lnTo>
                <a:lnTo>
                  <a:pt x="1697140" y="832575"/>
                </a:lnTo>
                <a:lnTo>
                  <a:pt x="1725849" y="873588"/>
                </a:lnTo>
                <a:lnTo>
                  <a:pt x="1713545" y="890814"/>
                </a:lnTo>
                <a:lnTo>
                  <a:pt x="1674172" y="892454"/>
                </a:lnTo>
                <a:lnTo>
                  <a:pt x="1617574" y="929367"/>
                </a:lnTo>
                <a:lnTo>
                  <a:pt x="1593786" y="983504"/>
                </a:lnTo>
                <a:lnTo>
                  <a:pt x="1594606" y="1017956"/>
                </a:lnTo>
                <a:lnTo>
                  <a:pt x="1547030" y="1118029"/>
                </a:lnTo>
                <a:lnTo>
                  <a:pt x="1549491" y="1149199"/>
                </a:lnTo>
                <a:lnTo>
                  <a:pt x="1632338" y="1140176"/>
                </a:lnTo>
                <a:lnTo>
                  <a:pt x="1701241" y="1140996"/>
                </a:lnTo>
                <a:lnTo>
                  <a:pt x="1753739" y="1153300"/>
                </a:lnTo>
                <a:lnTo>
                  <a:pt x="1792291" y="1177909"/>
                </a:lnTo>
                <a:lnTo>
                  <a:pt x="1810337" y="1239429"/>
                </a:lnTo>
                <a:lnTo>
                  <a:pt x="1757020" y="1270599"/>
                </a:lnTo>
                <a:lnTo>
                  <a:pt x="1737333" y="1300129"/>
                </a:lnTo>
                <a:lnTo>
                  <a:pt x="1789830" y="1305051"/>
                </a:lnTo>
                <a:lnTo>
                  <a:pt x="1833305" y="1334580"/>
                </a:lnTo>
                <a:lnTo>
                  <a:pt x="1820180" y="1381336"/>
                </a:lnTo>
                <a:close/>
              </a:path>
            </a:pathLst>
          </a:custGeom>
          <a:solidFill>
            <a:srgbClr val="3D8BFF"/>
          </a:solidFill>
          <a:ln w="19050">
            <a:solidFill>
              <a:srgbClr val="0D1B2A"/>
            </a:solidFill>
            <a:prstDash val="solid"/>
          </a:ln>
        </p:spPr>
      </p:sp>
      <p:sp>
        <p:nvSpPr>
          <p:cNvPr id="6" name="Province Northern Cape"/>
          <p:cNvSpPr/>
          <p:nvPr/>
        </p:nvSpPr>
        <p:spPr>
          <a:xfrm>
            <a:off x="6802867" y="1937533"/>
            <a:ext cx="2838136" cy="3442676"/>
          </a:xfrm>
          <a:custGeom>
            <a:avLst/>
            <a:gdLst/>
            <a:ahLst/>
            <a:cxnLst/>
            <a:rect l="l" t="t" r="r" b="b"/>
            <a:pathLst>
              <a:path w="2838136" h="3442676">
                <a:moveTo>
                  <a:pt x="479038" y="2759390"/>
                </a:moveTo>
                <a:lnTo>
                  <a:pt x="406854" y="2631428"/>
                </a:lnTo>
                <a:lnTo>
                  <a:pt x="397011" y="2596156"/>
                </a:lnTo>
                <a:lnTo>
                  <a:pt x="305961" y="2432923"/>
                </a:lnTo>
                <a:lnTo>
                  <a:pt x="277251" y="2357458"/>
                </a:lnTo>
                <a:lnTo>
                  <a:pt x="260026" y="2294297"/>
                </a:lnTo>
                <a:lnTo>
                  <a:pt x="236238" y="2241800"/>
                </a:lnTo>
                <a:lnTo>
                  <a:pt x="215731" y="2155671"/>
                </a:lnTo>
                <a:lnTo>
                  <a:pt x="167335" y="2023608"/>
                </a:lnTo>
                <a:lnTo>
                  <a:pt x="150930" y="2000640"/>
                </a:lnTo>
                <a:lnTo>
                  <a:pt x="119760" y="1909590"/>
                </a:lnTo>
                <a:lnTo>
                  <a:pt x="70543" y="1842328"/>
                </a:lnTo>
                <a:lnTo>
                  <a:pt x="47576" y="1822641"/>
                </a:lnTo>
                <a:lnTo>
                  <a:pt x="29530" y="1760301"/>
                </a:lnTo>
                <a:lnTo>
                  <a:pt x="0" y="1728310"/>
                </a:lnTo>
                <a:lnTo>
                  <a:pt x="3281" y="1705343"/>
                </a:lnTo>
                <a:lnTo>
                  <a:pt x="58239" y="1652025"/>
                </a:lnTo>
                <a:lnTo>
                  <a:pt x="68903" y="1665149"/>
                </a:lnTo>
                <a:lnTo>
                  <a:pt x="96792" y="1607730"/>
                </a:lnTo>
                <a:lnTo>
                  <a:pt x="81207" y="1573279"/>
                </a:lnTo>
                <a:lnTo>
                  <a:pt x="115658" y="1518321"/>
                </a:lnTo>
                <a:lnTo>
                  <a:pt x="115658" y="1484690"/>
                </a:lnTo>
                <a:lnTo>
                  <a:pt x="178819" y="1455980"/>
                </a:lnTo>
                <a:lnTo>
                  <a:pt x="210810" y="1489611"/>
                </a:lnTo>
                <a:lnTo>
                  <a:pt x="214091" y="1528984"/>
                </a:lnTo>
                <a:lnTo>
                  <a:pt x="262487" y="1532265"/>
                </a:lnTo>
                <a:lnTo>
                  <a:pt x="284634" y="1589684"/>
                </a:lnTo>
                <a:lnTo>
                  <a:pt x="264127" y="1629878"/>
                </a:lnTo>
                <a:lnTo>
                  <a:pt x="296938" y="1684836"/>
                </a:lnTo>
                <a:lnTo>
                  <a:pt x="295297" y="1732411"/>
                </a:lnTo>
                <a:lnTo>
                  <a:pt x="350256" y="1716826"/>
                </a:lnTo>
                <a:lnTo>
                  <a:pt x="360099" y="1747997"/>
                </a:lnTo>
                <a:lnTo>
                  <a:pt x="403573" y="1740614"/>
                </a:lnTo>
                <a:lnTo>
                  <a:pt x="456891" y="1749637"/>
                </a:lnTo>
                <a:lnTo>
                  <a:pt x="538918" y="1793932"/>
                </a:lnTo>
                <a:lnTo>
                  <a:pt x="583212" y="1779987"/>
                </a:lnTo>
                <a:lnTo>
                  <a:pt x="611102" y="1785729"/>
                </a:lnTo>
                <a:lnTo>
                  <a:pt x="718557" y="1752098"/>
                </a:lnTo>
                <a:lnTo>
                  <a:pt x="784179" y="1757840"/>
                </a:lnTo>
                <a:lnTo>
                  <a:pt x="826012" y="1793932"/>
                </a:lnTo>
                <a:lnTo>
                  <a:pt x="850621" y="1785729"/>
                </a:lnTo>
                <a:lnTo>
                  <a:pt x="889173" y="1751278"/>
                </a:lnTo>
                <a:lnTo>
                  <a:pt x="874408" y="1710264"/>
                </a:lnTo>
                <a:lnTo>
                  <a:pt x="885892" y="1687297"/>
                </a:lnTo>
                <a:lnTo>
                  <a:pt x="931007" y="1680734"/>
                </a:lnTo>
                <a:lnTo>
                  <a:pt x="944952" y="1665149"/>
                </a:lnTo>
                <a:lnTo>
                  <a:pt x="968740" y="1600348"/>
                </a:lnTo>
                <a:lnTo>
                  <a:pt x="1048306" y="1572459"/>
                </a:lnTo>
                <a:lnTo>
                  <a:pt x="1095882" y="1533086"/>
                </a:lnTo>
                <a:lnTo>
                  <a:pt x="1024518" y="0"/>
                </a:lnTo>
                <a:lnTo>
                  <a:pt x="1071273" y="49216"/>
                </a:lnTo>
                <a:lnTo>
                  <a:pt x="1109826" y="67262"/>
                </a:lnTo>
                <a:lnTo>
                  <a:pt x="1153300" y="105815"/>
                </a:lnTo>
                <a:lnTo>
                  <a:pt x="1206618" y="212450"/>
                </a:lnTo>
                <a:lnTo>
                  <a:pt x="1216461" y="250183"/>
                </a:lnTo>
                <a:lnTo>
                  <a:pt x="1239429" y="269049"/>
                </a:lnTo>
                <a:lnTo>
                  <a:pt x="1252553" y="346154"/>
                </a:lnTo>
                <a:lnTo>
                  <a:pt x="1305871" y="460992"/>
                </a:lnTo>
                <a:lnTo>
                  <a:pt x="1311613" y="536457"/>
                </a:lnTo>
                <a:lnTo>
                  <a:pt x="1324737" y="561065"/>
                </a:lnTo>
                <a:lnTo>
                  <a:pt x="1299309" y="623406"/>
                </a:lnTo>
                <a:lnTo>
                  <a:pt x="1259936" y="689848"/>
                </a:lnTo>
                <a:lnTo>
                  <a:pt x="1259936" y="799764"/>
                </a:lnTo>
                <a:lnTo>
                  <a:pt x="1272240" y="853902"/>
                </a:lnTo>
                <a:lnTo>
                  <a:pt x="1290286" y="884252"/>
                </a:lnTo>
                <a:lnTo>
                  <a:pt x="1339502" y="845699"/>
                </a:lnTo>
                <a:lnTo>
                  <a:pt x="1426451" y="866206"/>
                </a:lnTo>
                <a:lnTo>
                  <a:pt x="1508478" y="844058"/>
                </a:lnTo>
                <a:lnTo>
                  <a:pt x="1605270" y="851441"/>
                </a:lnTo>
                <a:lnTo>
                  <a:pt x="1632338" y="821911"/>
                </a:lnTo>
                <a:lnTo>
                  <a:pt x="1632338" y="775976"/>
                </a:lnTo>
                <a:lnTo>
                  <a:pt x="1682375" y="766953"/>
                </a:lnTo>
                <a:lnTo>
                  <a:pt x="1720107" y="746446"/>
                </a:lnTo>
                <a:lnTo>
                  <a:pt x="1746356" y="702972"/>
                </a:lnTo>
                <a:lnTo>
                  <a:pt x="1779987" y="626687"/>
                </a:lnTo>
                <a:lnTo>
                  <a:pt x="1806236" y="615203"/>
                </a:lnTo>
                <a:lnTo>
                  <a:pt x="1833305" y="575830"/>
                </a:lnTo>
                <a:lnTo>
                  <a:pt x="1869397" y="565987"/>
                </a:lnTo>
                <a:lnTo>
                  <a:pt x="1892364" y="524973"/>
                </a:lnTo>
                <a:lnTo>
                  <a:pt x="1916152" y="524973"/>
                </a:lnTo>
                <a:lnTo>
                  <a:pt x="1928456" y="717737"/>
                </a:lnTo>
                <a:lnTo>
                  <a:pt x="1963728" y="717737"/>
                </a:lnTo>
                <a:lnTo>
                  <a:pt x="2030170" y="756289"/>
                </a:lnTo>
                <a:lnTo>
                  <a:pt x="2022787" y="832575"/>
                </a:lnTo>
                <a:lnTo>
                  <a:pt x="2046575" y="893275"/>
                </a:lnTo>
                <a:lnTo>
                  <a:pt x="2027709" y="907219"/>
                </a:lnTo>
                <a:lnTo>
                  <a:pt x="2026889" y="970380"/>
                </a:lnTo>
                <a:lnTo>
                  <a:pt x="2051497" y="983504"/>
                </a:lnTo>
                <a:lnTo>
                  <a:pt x="2094151" y="1032721"/>
                </a:lnTo>
                <a:lnTo>
                  <a:pt x="2169616" y="1064711"/>
                </a:lnTo>
                <a:lnTo>
                  <a:pt x="2181099" y="1085218"/>
                </a:lnTo>
                <a:lnTo>
                  <a:pt x="2258205" y="1113107"/>
                </a:lnTo>
                <a:lnTo>
                  <a:pt x="2304960" y="1091780"/>
                </a:lnTo>
                <a:lnTo>
                  <a:pt x="2304960" y="1064711"/>
                </a:lnTo>
                <a:lnTo>
                  <a:pt x="2336131" y="1059790"/>
                </a:lnTo>
                <a:lnTo>
                  <a:pt x="2339412" y="1016315"/>
                </a:lnTo>
                <a:lnTo>
                  <a:pt x="2354997" y="1040923"/>
                </a:lnTo>
                <a:lnTo>
                  <a:pt x="2354177" y="1098342"/>
                </a:lnTo>
                <a:lnTo>
                  <a:pt x="2377144" y="1197595"/>
                </a:lnTo>
                <a:lnTo>
                  <a:pt x="2473936" y="1168886"/>
                </a:lnTo>
                <a:lnTo>
                  <a:pt x="2481319" y="1213180"/>
                </a:lnTo>
                <a:lnTo>
                  <a:pt x="2460812" y="1259936"/>
                </a:lnTo>
                <a:lnTo>
                  <a:pt x="2487881" y="1291926"/>
                </a:lnTo>
                <a:lnTo>
                  <a:pt x="2486240" y="1317355"/>
                </a:lnTo>
                <a:lnTo>
                  <a:pt x="2511669" y="1342783"/>
                </a:lnTo>
                <a:lnTo>
                  <a:pt x="2540378" y="1300129"/>
                </a:lnTo>
                <a:lnTo>
                  <a:pt x="2542839" y="1259936"/>
                </a:lnTo>
                <a:lnTo>
                  <a:pt x="2564166" y="1223023"/>
                </a:lnTo>
                <a:lnTo>
                  <a:pt x="2558424" y="1134434"/>
                </a:lnTo>
                <a:lnTo>
                  <a:pt x="2583032" y="1131153"/>
                </a:lnTo>
                <a:lnTo>
                  <a:pt x="2593696" y="1164784"/>
                </a:lnTo>
                <a:lnTo>
                  <a:pt x="2668340" y="1174627"/>
                </a:lnTo>
                <a:lnTo>
                  <a:pt x="2606000" y="1259936"/>
                </a:lnTo>
                <a:lnTo>
                  <a:pt x="2641271" y="1338682"/>
                </a:lnTo>
                <a:lnTo>
                  <a:pt x="2666700" y="1326378"/>
                </a:lnTo>
                <a:lnTo>
                  <a:pt x="2616663" y="1517501"/>
                </a:lnTo>
                <a:lnTo>
                  <a:pt x="2626506" y="1571638"/>
                </a:lnTo>
                <a:lnTo>
                  <a:pt x="2560885" y="1750457"/>
                </a:lnTo>
                <a:lnTo>
                  <a:pt x="2468194" y="1996539"/>
                </a:lnTo>
                <a:lnTo>
                  <a:pt x="2490342" y="2044935"/>
                </a:lnTo>
                <a:lnTo>
                  <a:pt x="2567447" y="2098252"/>
                </a:lnTo>
                <a:lnTo>
                  <a:pt x="2571548" y="2120399"/>
                </a:lnTo>
                <a:lnTo>
                  <a:pt x="2607640" y="2135985"/>
                </a:lnTo>
                <a:lnTo>
                  <a:pt x="2646193" y="2224574"/>
                </a:lnTo>
                <a:lnTo>
                  <a:pt x="2684746" y="2258205"/>
                </a:lnTo>
                <a:lnTo>
                  <a:pt x="2689667" y="2277891"/>
                </a:lnTo>
                <a:lnTo>
                  <a:pt x="2765952" y="2366481"/>
                </a:lnTo>
                <a:lnTo>
                  <a:pt x="2787279" y="2367301"/>
                </a:lnTo>
                <a:lnTo>
                  <a:pt x="2820090" y="2395190"/>
                </a:lnTo>
                <a:lnTo>
                  <a:pt x="2825832" y="2455070"/>
                </a:lnTo>
                <a:lnTo>
                  <a:pt x="2838136" y="2473936"/>
                </a:lnTo>
                <a:lnTo>
                  <a:pt x="2834035" y="2529714"/>
                </a:lnTo>
                <a:lnTo>
                  <a:pt x="2815989" y="2597797"/>
                </a:lnTo>
                <a:lnTo>
                  <a:pt x="2787279" y="2654396"/>
                </a:lnTo>
                <a:lnTo>
                  <a:pt x="2747086" y="2644552"/>
                </a:lnTo>
                <a:lnTo>
                  <a:pt x="2672442" y="2680644"/>
                </a:lnTo>
                <a:lnTo>
                  <a:pt x="2611742" y="2725759"/>
                </a:lnTo>
                <a:lnTo>
                  <a:pt x="2549401" y="2733142"/>
                </a:lnTo>
                <a:lnTo>
                  <a:pt x="2536277" y="2797123"/>
                </a:lnTo>
                <a:lnTo>
                  <a:pt x="2533816" y="2861104"/>
                </a:lnTo>
                <a:lnTo>
                  <a:pt x="2483779" y="2868486"/>
                </a:lnTo>
                <a:lnTo>
                  <a:pt x="2429641" y="2886532"/>
                </a:lnTo>
                <a:lnTo>
                  <a:pt x="2428001" y="2899657"/>
                </a:lnTo>
                <a:lnTo>
                  <a:pt x="2389448" y="2871767"/>
                </a:lnTo>
                <a:lnTo>
                  <a:pt x="2371402" y="2875048"/>
                </a:lnTo>
                <a:lnTo>
                  <a:pt x="2342693" y="2907039"/>
                </a:lnTo>
                <a:lnTo>
                  <a:pt x="2317264" y="2869307"/>
                </a:lnTo>
                <a:lnTo>
                  <a:pt x="2269689" y="2850440"/>
                </a:lnTo>
                <a:lnTo>
                  <a:pt x="2201606" y="2861924"/>
                </a:lnTo>
                <a:lnTo>
                  <a:pt x="2169616" y="2893094"/>
                </a:lnTo>
                <a:lnTo>
                  <a:pt x="2136805" y="2952974"/>
                </a:lnTo>
                <a:lnTo>
                  <a:pt x="2104814" y="2990707"/>
                </a:lnTo>
                <a:lnTo>
                  <a:pt x="2090870" y="2953794"/>
                </a:lnTo>
                <a:lnTo>
                  <a:pt x="2065441" y="2941490"/>
                </a:lnTo>
                <a:lnTo>
                  <a:pt x="2008022" y="2934928"/>
                </a:lnTo>
                <a:lnTo>
                  <a:pt x="1962087" y="2912781"/>
                </a:lnTo>
                <a:lnTo>
                  <a:pt x="1921894" y="2862744"/>
                </a:lnTo>
                <a:lnTo>
                  <a:pt x="1864475" y="2830754"/>
                </a:lnTo>
                <a:lnTo>
                  <a:pt x="1824282" y="2952154"/>
                </a:lnTo>
                <a:lnTo>
                  <a:pt x="1807876" y="2970200"/>
                </a:lnTo>
                <a:lnTo>
                  <a:pt x="1814439" y="3039103"/>
                </a:lnTo>
                <a:lnTo>
                  <a:pt x="1777526" y="3099803"/>
                </a:lnTo>
                <a:lnTo>
                  <a:pt x="1743075" y="3121950"/>
                </a:lnTo>
                <a:lnTo>
                  <a:pt x="1701241" y="3111286"/>
                </a:lnTo>
                <a:lnTo>
                  <a:pt x="1652845" y="3126051"/>
                </a:lnTo>
                <a:lnTo>
                  <a:pt x="1615113" y="3173627"/>
                </a:lnTo>
                <a:lnTo>
                  <a:pt x="1580661" y="3188392"/>
                </a:lnTo>
                <a:lnTo>
                  <a:pt x="1548671" y="3224484"/>
                </a:lnTo>
                <a:lnTo>
                  <a:pt x="1528984" y="3289285"/>
                </a:lnTo>
                <a:lnTo>
                  <a:pt x="1454340" y="3323736"/>
                </a:lnTo>
                <a:lnTo>
                  <a:pt x="1442856" y="3340142"/>
                </a:lnTo>
                <a:lnTo>
                  <a:pt x="1433833" y="3402482"/>
                </a:lnTo>
                <a:lnTo>
                  <a:pt x="1411686" y="3427911"/>
                </a:lnTo>
                <a:lnTo>
                  <a:pt x="1363290" y="3425450"/>
                </a:lnTo>
                <a:lnTo>
                  <a:pt x="1327198" y="3442676"/>
                </a:lnTo>
                <a:lnTo>
                  <a:pt x="1259936" y="3374593"/>
                </a:lnTo>
                <a:lnTo>
                  <a:pt x="1230406" y="3305690"/>
                </a:lnTo>
                <a:lnTo>
                  <a:pt x="1214000" y="3228585"/>
                </a:lnTo>
                <a:lnTo>
                  <a:pt x="1250913" y="3171986"/>
                </a:lnTo>
                <a:lnTo>
                  <a:pt x="1240249" y="3135894"/>
                </a:lnTo>
                <a:lnTo>
                  <a:pt x="1225484" y="3133434"/>
                </a:lnTo>
                <a:lnTo>
                  <a:pt x="1165605" y="3209719"/>
                </a:lnTo>
                <a:lnTo>
                  <a:pt x="1128692" y="3218742"/>
                </a:lnTo>
                <a:lnTo>
                  <a:pt x="1100803" y="3249092"/>
                </a:lnTo>
                <a:lnTo>
                  <a:pt x="1073734" y="3259755"/>
                </a:lnTo>
                <a:lnTo>
                  <a:pt x="1054868" y="3336861"/>
                </a:lnTo>
                <a:lnTo>
                  <a:pt x="1035181" y="3316354"/>
                </a:lnTo>
                <a:lnTo>
                  <a:pt x="1036822" y="3265497"/>
                </a:lnTo>
                <a:lnTo>
                  <a:pt x="1013854" y="3201516"/>
                </a:lnTo>
                <a:lnTo>
                  <a:pt x="1032721" y="3167065"/>
                </a:lnTo>
                <a:lnTo>
                  <a:pt x="1024518" y="3105544"/>
                </a:lnTo>
                <a:lnTo>
                  <a:pt x="979403" y="3087498"/>
                </a:lnTo>
                <a:lnTo>
                  <a:pt x="953154" y="3057969"/>
                </a:lnTo>
                <a:lnTo>
                  <a:pt x="954795" y="3027619"/>
                </a:lnTo>
                <a:lnTo>
                  <a:pt x="931827" y="3043204"/>
                </a:lnTo>
                <a:lnTo>
                  <a:pt x="883431" y="3035821"/>
                </a:lnTo>
                <a:lnTo>
                  <a:pt x="892454" y="2973481"/>
                </a:lnTo>
                <a:lnTo>
                  <a:pt x="886713" y="2901297"/>
                </a:lnTo>
                <a:lnTo>
                  <a:pt x="869487" y="2867666"/>
                </a:lnTo>
                <a:lnTo>
                  <a:pt x="858003" y="2781538"/>
                </a:lnTo>
                <a:lnTo>
                  <a:pt x="837496" y="2743805"/>
                </a:lnTo>
                <a:lnTo>
                  <a:pt x="822731" y="2665059"/>
                </a:lnTo>
                <a:lnTo>
                  <a:pt x="828473" y="2636350"/>
                </a:lnTo>
                <a:lnTo>
                  <a:pt x="826012" y="2543659"/>
                </a:lnTo>
                <a:lnTo>
                  <a:pt x="795662" y="2534636"/>
                </a:lnTo>
                <a:lnTo>
                  <a:pt x="759571" y="2487060"/>
                </a:lnTo>
                <a:lnTo>
                  <a:pt x="702972" y="2446867"/>
                </a:lnTo>
                <a:lnTo>
                  <a:pt x="675083" y="2473116"/>
                </a:lnTo>
                <a:lnTo>
                  <a:pt x="657857" y="2463273"/>
                </a:lnTo>
                <a:lnTo>
                  <a:pt x="638991" y="2530535"/>
                </a:lnTo>
                <a:lnTo>
                  <a:pt x="615203" y="2587133"/>
                </a:lnTo>
                <a:lnTo>
                  <a:pt x="588954" y="2606820"/>
                </a:lnTo>
                <a:lnTo>
                  <a:pt x="547120" y="2591235"/>
                </a:lnTo>
                <a:lnTo>
                  <a:pt x="511029" y="2662598"/>
                </a:lnTo>
                <a:lnTo>
                  <a:pt x="495443" y="2719197"/>
                </a:lnTo>
                <a:lnTo>
                  <a:pt x="496264" y="2764312"/>
                </a:lnTo>
                <a:lnTo>
                  <a:pt x="479038" y="2759390"/>
                </a:lnTo>
                <a:close/>
              </a:path>
            </a:pathLst>
          </a:custGeom>
          <a:solidFill>
            <a:srgbClr val="152E57"/>
          </a:solidFill>
          <a:ln w="19050">
            <a:solidFill>
              <a:srgbClr val="0D1B2A"/>
            </a:solidFill>
            <a:prstDash val="solid"/>
          </a:ln>
        </p:spPr>
      </p:sp>
      <p:sp>
        <p:nvSpPr>
          <p:cNvPr id="7" name="Province North West"/>
          <p:cNvSpPr/>
          <p:nvPr/>
        </p:nvSpPr>
        <p:spPr>
          <a:xfrm>
            <a:off x="8695231" y="1811211"/>
            <a:ext cx="1811157" cy="1469105"/>
          </a:xfrm>
          <a:custGeom>
            <a:avLst/>
            <a:gdLst/>
            <a:ahLst/>
            <a:cxnLst/>
            <a:rect l="l" t="t" r="r" b="b"/>
            <a:pathLst>
              <a:path w="1811157" h="1469105">
                <a:moveTo>
                  <a:pt x="0" y="651295"/>
                </a:moveTo>
                <a:lnTo>
                  <a:pt x="12304" y="612742"/>
                </a:lnTo>
                <a:lnTo>
                  <a:pt x="30350" y="596337"/>
                </a:lnTo>
                <a:lnTo>
                  <a:pt x="25428" y="556964"/>
                </a:lnTo>
                <a:lnTo>
                  <a:pt x="43474" y="529075"/>
                </a:lnTo>
                <a:lnTo>
                  <a:pt x="36092" y="499545"/>
                </a:lnTo>
                <a:lnTo>
                  <a:pt x="54138" y="470015"/>
                </a:lnTo>
                <a:lnTo>
                  <a:pt x="64801" y="383066"/>
                </a:lnTo>
                <a:lnTo>
                  <a:pt x="114838" y="309242"/>
                </a:lnTo>
                <a:lnTo>
                  <a:pt x="136165" y="314984"/>
                </a:lnTo>
                <a:lnTo>
                  <a:pt x="197685" y="287095"/>
                </a:lnTo>
                <a:lnTo>
                  <a:pt x="260026" y="292837"/>
                </a:lnTo>
                <a:lnTo>
                  <a:pt x="334670" y="362560"/>
                </a:lnTo>
                <a:lnTo>
                  <a:pt x="352716" y="368301"/>
                </a:lnTo>
                <a:lnTo>
                  <a:pt x="411776" y="433923"/>
                </a:lnTo>
                <a:lnTo>
                  <a:pt x="438024" y="444587"/>
                </a:lnTo>
                <a:lnTo>
                  <a:pt x="478218" y="431462"/>
                </a:lnTo>
                <a:lnTo>
                  <a:pt x="509388" y="439665"/>
                </a:lnTo>
                <a:lnTo>
                  <a:pt x="531535" y="470015"/>
                </a:lnTo>
                <a:lnTo>
                  <a:pt x="561885" y="484780"/>
                </a:lnTo>
                <a:lnTo>
                  <a:pt x="583212" y="477397"/>
                </a:lnTo>
                <a:lnTo>
                  <a:pt x="650475" y="510208"/>
                </a:lnTo>
                <a:lnTo>
                  <a:pt x="693129" y="511849"/>
                </a:lnTo>
                <a:lnTo>
                  <a:pt x="728400" y="500365"/>
                </a:lnTo>
                <a:lnTo>
                  <a:pt x="773515" y="471656"/>
                </a:lnTo>
                <a:lnTo>
                  <a:pt x="813708" y="481499"/>
                </a:lnTo>
                <a:lnTo>
                  <a:pt x="880150" y="472476"/>
                </a:lnTo>
                <a:lnTo>
                  <a:pt x="944131" y="419158"/>
                </a:lnTo>
                <a:lnTo>
                  <a:pt x="967919" y="343693"/>
                </a:lnTo>
                <a:lnTo>
                  <a:pt x="977763" y="288735"/>
                </a:lnTo>
                <a:lnTo>
                  <a:pt x="1021237" y="164054"/>
                </a:lnTo>
                <a:lnTo>
                  <a:pt x="1034361" y="109916"/>
                </a:lnTo>
                <a:lnTo>
                  <a:pt x="1031080" y="51677"/>
                </a:lnTo>
                <a:lnTo>
                  <a:pt x="1163144" y="0"/>
                </a:lnTo>
                <a:lnTo>
                  <a:pt x="1203337" y="1641"/>
                </a:lnTo>
                <a:lnTo>
                  <a:pt x="1205798" y="47576"/>
                </a:lnTo>
                <a:lnTo>
                  <a:pt x="1220563" y="77105"/>
                </a:lnTo>
                <a:lnTo>
                  <a:pt x="1275521" y="83668"/>
                </a:lnTo>
                <a:lnTo>
                  <a:pt x="1321456" y="99253"/>
                </a:lnTo>
                <a:lnTo>
                  <a:pt x="1378055" y="67262"/>
                </a:lnTo>
                <a:lnTo>
                  <a:pt x="1403483" y="40193"/>
                </a:lnTo>
                <a:lnTo>
                  <a:pt x="1413326" y="92691"/>
                </a:lnTo>
                <a:lnTo>
                  <a:pt x="1454340" y="151750"/>
                </a:lnTo>
                <a:lnTo>
                  <a:pt x="1488791" y="159132"/>
                </a:lnTo>
                <a:lnTo>
                  <a:pt x="1514220" y="181280"/>
                </a:lnTo>
                <a:lnTo>
                  <a:pt x="1552772" y="179639"/>
                </a:lnTo>
                <a:lnTo>
                  <a:pt x="1565076" y="200146"/>
                </a:lnTo>
                <a:lnTo>
                  <a:pt x="1585583" y="151750"/>
                </a:lnTo>
                <a:lnTo>
                  <a:pt x="1610191" y="144368"/>
                </a:lnTo>
                <a:lnTo>
                  <a:pt x="1687297" y="158312"/>
                </a:lnTo>
                <a:lnTo>
                  <a:pt x="1706163" y="150930"/>
                </a:lnTo>
                <a:lnTo>
                  <a:pt x="1748817" y="161593"/>
                </a:lnTo>
                <a:lnTo>
                  <a:pt x="1788190" y="190303"/>
                </a:lnTo>
                <a:lnTo>
                  <a:pt x="1784909" y="209989"/>
                </a:lnTo>
                <a:lnTo>
                  <a:pt x="1745536" y="206708"/>
                </a:lnTo>
                <a:lnTo>
                  <a:pt x="1757840" y="241160"/>
                </a:lnTo>
                <a:lnTo>
                  <a:pt x="1790651" y="252643"/>
                </a:lnTo>
                <a:lnTo>
                  <a:pt x="1811157" y="291196"/>
                </a:lnTo>
                <a:lnTo>
                  <a:pt x="1807056" y="325647"/>
                </a:lnTo>
                <a:lnTo>
                  <a:pt x="1755379" y="345334"/>
                </a:lnTo>
                <a:lnTo>
                  <a:pt x="1739794" y="331389"/>
                </a:lnTo>
                <a:lnTo>
                  <a:pt x="1742255" y="378965"/>
                </a:lnTo>
                <a:lnTo>
                  <a:pt x="1716006" y="420799"/>
                </a:lnTo>
                <a:lnTo>
                  <a:pt x="1691398" y="426541"/>
                </a:lnTo>
                <a:lnTo>
                  <a:pt x="1703702" y="469195"/>
                </a:lnTo>
                <a:lnTo>
                  <a:pt x="1675813" y="515950"/>
                </a:lnTo>
                <a:lnTo>
                  <a:pt x="1628237" y="525793"/>
                </a:lnTo>
                <a:lnTo>
                  <a:pt x="1590505" y="499545"/>
                </a:lnTo>
                <a:lnTo>
                  <a:pt x="1542109" y="528254"/>
                </a:lnTo>
                <a:lnTo>
                  <a:pt x="1526524" y="618484"/>
                </a:lnTo>
                <a:lnTo>
                  <a:pt x="1482229" y="646373"/>
                </a:lnTo>
                <a:lnTo>
                  <a:pt x="1493713" y="704612"/>
                </a:lnTo>
                <a:lnTo>
                  <a:pt x="1449418" y="744806"/>
                </a:lnTo>
                <a:lnTo>
                  <a:pt x="1464183" y="787460"/>
                </a:lnTo>
                <a:lnTo>
                  <a:pt x="1547030" y="753008"/>
                </a:lnTo>
                <a:lnTo>
                  <a:pt x="1589684" y="770234"/>
                </a:lnTo>
                <a:lnTo>
                  <a:pt x="1569178" y="835035"/>
                </a:lnTo>
                <a:lnTo>
                  <a:pt x="1566717" y="899837"/>
                </a:lnTo>
                <a:lnTo>
                  <a:pt x="1547851" y="944952"/>
                </a:lnTo>
                <a:lnTo>
                  <a:pt x="1524883" y="953154"/>
                </a:lnTo>
                <a:lnTo>
                  <a:pt x="1492892" y="939210"/>
                </a:lnTo>
                <a:lnTo>
                  <a:pt x="1452699" y="980223"/>
                </a:lnTo>
                <a:lnTo>
                  <a:pt x="1451879" y="965458"/>
                </a:lnTo>
                <a:lnTo>
                  <a:pt x="1410045" y="967099"/>
                </a:lnTo>
                <a:lnTo>
                  <a:pt x="1374774" y="940030"/>
                </a:lnTo>
                <a:lnTo>
                  <a:pt x="1369852" y="977763"/>
                </a:lnTo>
                <a:lnTo>
                  <a:pt x="1350986" y="960537"/>
                </a:lnTo>
                <a:lnTo>
                  <a:pt x="1283723" y="996629"/>
                </a:lnTo>
                <a:lnTo>
                  <a:pt x="1209899" y="1072094"/>
                </a:lnTo>
                <a:lnTo>
                  <a:pt x="1233687" y="1104084"/>
                </a:lnTo>
                <a:lnTo>
                  <a:pt x="1223023" y="1145918"/>
                </a:lnTo>
                <a:lnTo>
                  <a:pt x="1241069" y="1163144"/>
                </a:lnTo>
                <a:lnTo>
                  <a:pt x="1195134" y="1160683"/>
                </a:lnTo>
                <a:lnTo>
                  <a:pt x="1159042" y="1177088"/>
                </a:lnTo>
                <a:lnTo>
                  <a:pt x="1153300" y="1203337"/>
                </a:lnTo>
                <a:lnTo>
                  <a:pt x="1113107" y="1245171"/>
                </a:lnTo>
                <a:lnTo>
                  <a:pt x="1086038" y="1294387"/>
                </a:lnTo>
                <a:lnTo>
                  <a:pt x="1081117" y="1267318"/>
                </a:lnTo>
                <a:lnTo>
                  <a:pt x="1041744" y="1259936"/>
                </a:lnTo>
                <a:lnTo>
                  <a:pt x="1017956" y="1243530"/>
                </a:lnTo>
                <a:lnTo>
                  <a:pt x="968740" y="1283723"/>
                </a:lnTo>
                <a:lnTo>
                  <a:pt x="949873" y="1275521"/>
                </a:lnTo>
                <a:lnTo>
                  <a:pt x="899837" y="1300129"/>
                </a:lnTo>
                <a:lnTo>
                  <a:pt x="844058" y="1347705"/>
                </a:lnTo>
                <a:lnTo>
                  <a:pt x="839137" y="1371492"/>
                </a:lnTo>
                <a:lnTo>
                  <a:pt x="809607" y="1393640"/>
                </a:lnTo>
                <a:lnTo>
                  <a:pt x="786639" y="1448598"/>
                </a:lnTo>
                <a:lnTo>
                  <a:pt x="774335" y="1452699"/>
                </a:lnTo>
                <a:lnTo>
                  <a:pt x="748907" y="1465003"/>
                </a:lnTo>
                <a:lnTo>
                  <a:pt x="713635" y="1386257"/>
                </a:lnTo>
                <a:lnTo>
                  <a:pt x="775976" y="1300949"/>
                </a:lnTo>
                <a:lnTo>
                  <a:pt x="701331" y="1291106"/>
                </a:lnTo>
                <a:lnTo>
                  <a:pt x="690668" y="1257475"/>
                </a:lnTo>
                <a:lnTo>
                  <a:pt x="666060" y="1260756"/>
                </a:lnTo>
                <a:lnTo>
                  <a:pt x="671802" y="1349345"/>
                </a:lnTo>
                <a:lnTo>
                  <a:pt x="650475" y="1386257"/>
                </a:lnTo>
                <a:lnTo>
                  <a:pt x="648014" y="1426451"/>
                </a:lnTo>
                <a:lnTo>
                  <a:pt x="619304" y="1469105"/>
                </a:lnTo>
                <a:lnTo>
                  <a:pt x="593876" y="1443676"/>
                </a:lnTo>
                <a:lnTo>
                  <a:pt x="595516" y="1418248"/>
                </a:lnTo>
                <a:lnTo>
                  <a:pt x="568448" y="1386257"/>
                </a:lnTo>
                <a:lnTo>
                  <a:pt x="588954" y="1339502"/>
                </a:lnTo>
                <a:lnTo>
                  <a:pt x="581572" y="1295207"/>
                </a:lnTo>
                <a:lnTo>
                  <a:pt x="484780" y="1323917"/>
                </a:lnTo>
                <a:lnTo>
                  <a:pt x="461812" y="1224664"/>
                </a:lnTo>
                <a:lnTo>
                  <a:pt x="462633" y="1167245"/>
                </a:lnTo>
                <a:lnTo>
                  <a:pt x="447047" y="1142637"/>
                </a:lnTo>
                <a:lnTo>
                  <a:pt x="443766" y="1186111"/>
                </a:lnTo>
                <a:lnTo>
                  <a:pt x="412596" y="1191033"/>
                </a:lnTo>
                <a:lnTo>
                  <a:pt x="412596" y="1218102"/>
                </a:lnTo>
                <a:lnTo>
                  <a:pt x="365841" y="1239429"/>
                </a:lnTo>
                <a:lnTo>
                  <a:pt x="288735" y="1211540"/>
                </a:lnTo>
                <a:lnTo>
                  <a:pt x="277251" y="1191033"/>
                </a:lnTo>
                <a:lnTo>
                  <a:pt x="201787" y="1159042"/>
                </a:lnTo>
                <a:lnTo>
                  <a:pt x="159132" y="1109826"/>
                </a:lnTo>
                <a:lnTo>
                  <a:pt x="134524" y="1096702"/>
                </a:lnTo>
                <a:lnTo>
                  <a:pt x="135345" y="1033541"/>
                </a:lnTo>
                <a:lnTo>
                  <a:pt x="154211" y="1019596"/>
                </a:lnTo>
                <a:lnTo>
                  <a:pt x="130423" y="958896"/>
                </a:lnTo>
                <a:lnTo>
                  <a:pt x="137805" y="882611"/>
                </a:lnTo>
                <a:lnTo>
                  <a:pt x="71364" y="844058"/>
                </a:lnTo>
                <a:lnTo>
                  <a:pt x="36092" y="844058"/>
                </a:lnTo>
                <a:lnTo>
                  <a:pt x="23788" y="651295"/>
                </a:lnTo>
                <a:lnTo>
                  <a:pt x="0" y="651295"/>
                </a:lnTo>
                <a:close/>
              </a:path>
            </a:pathLst>
          </a:custGeom>
          <a:solidFill>
            <a:srgbClr val="1D4685"/>
          </a:solidFill>
          <a:ln w="19050">
            <a:solidFill>
              <a:srgbClr val="0D1B2A"/>
            </a:solidFill>
            <a:prstDash val="solid"/>
          </a:ln>
        </p:spPr>
      </p:sp>
      <p:sp>
        <p:nvSpPr>
          <p:cNvPr id="8" name="Province Free State"/>
          <p:cNvSpPr/>
          <p:nvPr/>
        </p:nvSpPr>
        <p:spPr>
          <a:xfrm>
            <a:off x="9271061" y="2671675"/>
            <a:ext cx="1692218" cy="1688117"/>
          </a:xfrm>
          <a:custGeom>
            <a:avLst/>
            <a:gdLst/>
            <a:ahLst/>
            <a:cxnLst/>
            <a:rect l="l" t="t" r="r" b="b"/>
            <a:pathLst>
              <a:path w="1692218" h="1688117">
                <a:moveTo>
                  <a:pt x="1397741" y="888353"/>
                </a:moveTo>
                <a:lnTo>
                  <a:pt x="1349345" y="851441"/>
                </a:lnTo>
                <a:lnTo>
                  <a:pt x="1328838" y="801404"/>
                </a:lnTo>
                <a:lnTo>
                  <a:pt x="1300949" y="817810"/>
                </a:lnTo>
                <a:lnTo>
                  <a:pt x="1256655" y="820271"/>
                </a:lnTo>
                <a:lnTo>
                  <a:pt x="1229586" y="854722"/>
                </a:lnTo>
                <a:lnTo>
                  <a:pt x="1179549" y="855542"/>
                </a:lnTo>
                <a:lnTo>
                  <a:pt x="1136895" y="919523"/>
                </a:lnTo>
                <a:lnTo>
                  <a:pt x="1103264" y="921164"/>
                </a:lnTo>
                <a:lnTo>
                  <a:pt x="1087679" y="943311"/>
                </a:lnTo>
                <a:lnTo>
                  <a:pt x="1052407" y="940850"/>
                </a:lnTo>
                <a:lnTo>
                  <a:pt x="1040923" y="975302"/>
                </a:lnTo>
                <a:lnTo>
                  <a:pt x="1017956" y="993348"/>
                </a:lnTo>
                <a:lnTo>
                  <a:pt x="1009753" y="1034361"/>
                </a:lnTo>
                <a:lnTo>
                  <a:pt x="983504" y="1065531"/>
                </a:lnTo>
                <a:lnTo>
                  <a:pt x="983504" y="1088499"/>
                </a:lnTo>
                <a:lnTo>
                  <a:pt x="960537" y="1100803"/>
                </a:lnTo>
                <a:lnTo>
                  <a:pt x="949053" y="1145098"/>
                </a:lnTo>
                <a:lnTo>
                  <a:pt x="926906" y="1182010"/>
                </a:lnTo>
                <a:lnTo>
                  <a:pt x="894915" y="1209079"/>
                </a:lnTo>
                <a:lnTo>
                  <a:pt x="824372" y="1241890"/>
                </a:lnTo>
                <a:lnTo>
                  <a:pt x="821091" y="1258295"/>
                </a:lnTo>
                <a:lnTo>
                  <a:pt x="847340" y="1293567"/>
                </a:lnTo>
                <a:lnTo>
                  <a:pt x="880971" y="1390359"/>
                </a:lnTo>
                <a:lnTo>
                  <a:pt x="902298" y="1413326"/>
                </a:lnTo>
                <a:lnTo>
                  <a:pt x="916242" y="1454340"/>
                </a:lnTo>
                <a:lnTo>
                  <a:pt x="936749" y="1459261"/>
                </a:lnTo>
                <a:lnTo>
                  <a:pt x="925265" y="1488791"/>
                </a:lnTo>
                <a:lnTo>
                  <a:pt x="935929" y="1530625"/>
                </a:lnTo>
                <a:lnTo>
                  <a:pt x="939210" y="1561795"/>
                </a:lnTo>
                <a:lnTo>
                  <a:pt x="919523" y="1564256"/>
                </a:lnTo>
                <a:lnTo>
                  <a:pt x="911321" y="1604449"/>
                </a:lnTo>
                <a:lnTo>
                  <a:pt x="860464" y="1610191"/>
                </a:lnTo>
                <a:lnTo>
                  <a:pt x="855542" y="1625776"/>
                </a:lnTo>
                <a:lnTo>
                  <a:pt x="819450" y="1625776"/>
                </a:lnTo>
                <a:lnTo>
                  <a:pt x="827653" y="1647924"/>
                </a:lnTo>
                <a:lnTo>
                  <a:pt x="775156" y="1684016"/>
                </a:lnTo>
                <a:lnTo>
                  <a:pt x="753008" y="1669251"/>
                </a:lnTo>
                <a:lnTo>
                  <a:pt x="729221" y="1683195"/>
                </a:lnTo>
                <a:lnTo>
                  <a:pt x="678364" y="1673352"/>
                </a:lnTo>
                <a:lnTo>
                  <a:pt x="649654" y="1634799"/>
                </a:lnTo>
                <a:lnTo>
                  <a:pt x="600438" y="1643822"/>
                </a:lnTo>
                <a:lnTo>
                  <a:pt x="558604" y="1604449"/>
                </a:lnTo>
                <a:lnTo>
                  <a:pt x="495443" y="1638901"/>
                </a:lnTo>
                <a:lnTo>
                  <a:pt x="481499" y="1629057"/>
                </a:lnTo>
                <a:lnTo>
                  <a:pt x="465914" y="1661048"/>
                </a:lnTo>
                <a:lnTo>
                  <a:pt x="431462" y="1688117"/>
                </a:lnTo>
                <a:lnTo>
                  <a:pt x="403573" y="1678274"/>
                </a:lnTo>
                <a:lnTo>
                  <a:pt x="396191" y="1657767"/>
                </a:lnTo>
                <a:lnTo>
                  <a:pt x="351896" y="1661048"/>
                </a:lnTo>
                <a:lnTo>
                  <a:pt x="319085" y="1633159"/>
                </a:lnTo>
                <a:lnTo>
                  <a:pt x="297758" y="1632338"/>
                </a:lnTo>
                <a:lnTo>
                  <a:pt x="221473" y="1543749"/>
                </a:lnTo>
                <a:lnTo>
                  <a:pt x="216551" y="1524063"/>
                </a:lnTo>
                <a:lnTo>
                  <a:pt x="177999" y="1490432"/>
                </a:lnTo>
                <a:lnTo>
                  <a:pt x="139446" y="1401842"/>
                </a:lnTo>
                <a:lnTo>
                  <a:pt x="103354" y="1386257"/>
                </a:lnTo>
                <a:lnTo>
                  <a:pt x="99253" y="1364110"/>
                </a:lnTo>
                <a:lnTo>
                  <a:pt x="22147" y="1310792"/>
                </a:lnTo>
                <a:lnTo>
                  <a:pt x="0" y="1262396"/>
                </a:lnTo>
                <a:lnTo>
                  <a:pt x="92691" y="1016315"/>
                </a:lnTo>
                <a:lnTo>
                  <a:pt x="158312" y="837496"/>
                </a:lnTo>
                <a:lnTo>
                  <a:pt x="148469" y="783358"/>
                </a:lnTo>
                <a:lnTo>
                  <a:pt x="198505" y="592235"/>
                </a:lnTo>
                <a:lnTo>
                  <a:pt x="210810" y="588134"/>
                </a:lnTo>
                <a:lnTo>
                  <a:pt x="233777" y="533176"/>
                </a:lnTo>
                <a:lnTo>
                  <a:pt x="263307" y="511029"/>
                </a:lnTo>
                <a:lnTo>
                  <a:pt x="268228" y="487241"/>
                </a:lnTo>
                <a:lnTo>
                  <a:pt x="324007" y="439665"/>
                </a:lnTo>
                <a:lnTo>
                  <a:pt x="374043" y="415057"/>
                </a:lnTo>
                <a:lnTo>
                  <a:pt x="392910" y="423260"/>
                </a:lnTo>
                <a:lnTo>
                  <a:pt x="442126" y="383066"/>
                </a:lnTo>
                <a:lnTo>
                  <a:pt x="465914" y="399472"/>
                </a:lnTo>
                <a:lnTo>
                  <a:pt x="505287" y="406854"/>
                </a:lnTo>
                <a:lnTo>
                  <a:pt x="510208" y="433923"/>
                </a:lnTo>
                <a:lnTo>
                  <a:pt x="537277" y="384707"/>
                </a:lnTo>
                <a:lnTo>
                  <a:pt x="577470" y="342873"/>
                </a:lnTo>
                <a:lnTo>
                  <a:pt x="583212" y="316624"/>
                </a:lnTo>
                <a:lnTo>
                  <a:pt x="619304" y="300219"/>
                </a:lnTo>
                <a:lnTo>
                  <a:pt x="665239" y="302680"/>
                </a:lnTo>
                <a:lnTo>
                  <a:pt x="647193" y="285454"/>
                </a:lnTo>
                <a:lnTo>
                  <a:pt x="657857" y="243620"/>
                </a:lnTo>
                <a:lnTo>
                  <a:pt x="634069" y="211630"/>
                </a:lnTo>
                <a:lnTo>
                  <a:pt x="707894" y="136165"/>
                </a:lnTo>
                <a:lnTo>
                  <a:pt x="775156" y="100073"/>
                </a:lnTo>
                <a:lnTo>
                  <a:pt x="794022" y="117299"/>
                </a:lnTo>
                <a:lnTo>
                  <a:pt x="798944" y="79566"/>
                </a:lnTo>
                <a:lnTo>
                  <a:pt x="834215" y="106635"/>
                </a:lnTo>
                <a:lnTo>
                  <a:pt x="876049" y="104995"/>
                </a:lnTo>
                <a:lnTo>
                  <a:pt x="876869" y="119760"/>
                </a:lnTo>
                <a:lnTo>
                  <a:pt x="917063" y="78746"/>
                </a:lnTo>
                <a:lnTo>
                  <a:pt x="949053" y="92691"/>
                </a:lnTo>
                <a:lnTo>
                  <a:pt x="972021" y="84488"/>
                </a:lnTo>
                <a:lnTo>
                  <a:pt x="990887" y="39373"/>
                </a:lnTo>
                <a:lnTo>
                  <a:pt x="1014675" y="22147"/>
                </a:lnTo>
                <a:lnTo>
                  <a:pt x="1023698" y="38553"/>
                </a:lnTo>
                <a:lnTo>
                  <a:pt x="1099983" y="22147"/>
                </a:lnTo>
                <a:lnTo>
                  <a:pt x="1127872" y="0"/>
                </a:lnTo>
                <a:lnTo>
                  <a:pt x="1150019" y="61520"/>
                </a:lnTo>
                <a:lnTo>
                  <a:pt x="1199236" y="98432"/>
                </a:lnTo>
                <a:lnTo>
                  <a:pt x="1227945" y="102534"/>
                </a:lnTo>
                <a:lnTo>
                  <a:pt x="1287825" y="124681"/>
                </a:lnTo>
                <a:lnTo>
                  <a:pt x="1309972" y="149289"/>
                </a:lnTo>
                <a:lnTo>
                  <a:pt x="1356728" y="128782"/>
                </a:lnTo>
                <a:lnTo>
                  <a:pt x="1412506" y="160773"/>
                </a:lnTo>
                <a:lnTo>
                  <a:pt x="1439575" y="140266"/>
                </a:lnTo>
                <a:lnTo>
                  <a:pt x="1469925" y="155851"/>
                </a:lnTo>
                <a:lnTo>
                  <a:pt x="1491252" y="208349"/>
                </a:lnTo>
                <a:lnTo>
                  <a:pt x="1507657" y="201787"/>
                </a:lnTo>
                <a:lnTo>
                  <a:pt x="1590505" y="251823"/>
                </a:lnTo>
                <a:lnTo>
                  <a:pt x="1603629" y="289556"/>
                </a:lnTo>
                <a:lnTo>
                  <a:pt x="1643002" y="358458"/>
                </a:lnTo>
                <a:lnTo>
                  <a:pt x="1692218" y="338772"/>
                </a:lnTo>
                <a:lnTo>
                  <a:pt x="1674172" y="365841"/>
                </a:lnTo>
                <a:lnTo>
                  <a:pt x="1689757" y="402753"/>
                </a:lnTo>
                <a:lnTo>
                  <a:pt x="1664329" y="423260"/>
                </a:lnTo>
                <a:lnTo>
                  <a:pt x="1674172" y="488881"/>
                </a:lnTo>
                <a:lnTo>
                  <a:pt x="1641361" y="588134"/>
                </a:lnTo>
                <a:lnTo>
                  <a:pt x="1657767" y="619304"/>
                </a:lnTo>
                <a:lnTo>
                  <a:pt x="1629057" y="672622"/>
                </a:lnTo>
                <a:lnTo>
                  <a:pt x="1597887" y="679184"/>
                </a:lnTo>
                <a:lnTo>
                  <a:pt x="1571638" y="716096"/>
                </a:lnTo>
                <a:lnTo>
                  <a:pt x="1517501" y="749727"/>
                </a:lnTo>
                <a:lnTo>
                  <a:pt x="1502736" y="789921"/>
                </a:lnTo>
                <a:lnTo>
                  <a:pt x="1434653" y="805506"/>
                </a:lnTo>
                <a:lnTo>
                  <a:pt x="1397741" y="888353"/>
                </a:lnTo>
                <a:close/>
              </a:path>
            </a:pathLst>
          </a:custGeom>
          <a:solidFill>
            <a:srgbClr val="1A3B70"/>
          </a:solidFill>
          <a:ln w="19050">
            <a:solidFill>
              <a:srgbClr val="0D1B2A"/>
            </a:solidFill>
            <a:prstDash val="solid"/>
          </a:ln>
        </p:spPr>
      </p:sp>
      <p:sp>
        <p:nvSpPr>
          <p:cNvPr id="9" name="Province Gauteng"/>
          <p:cNvSpPr/>
          <p:nvPr/>
        </p:nvSpPr>
        <p:spPr>
          <a:xfrm>
            <a:off x="10144649" y="2017919"/>
            <a:ext cx="660318" cy="756289"/>
          </a:xfrm>
          <a:custGeom>
            <a:avLst/>
            <a:gdLst/>
            <a:ahLst/>
            <a:cxnLst/>
            <a:rect l="l" t="t" r="r" b="b"/>
            <a:pathLst>
              <a:path w="660318" h="756289">
                <a:moveTo>
                  <a:pt x="354357" y="756289"/>
                </a:moveTo>
                <a:lnTo>
                  <a:pt x="325647" y="752188"/>
                </a:lnTo>
                <a:lnTo>
                  <a:pt x="276431" y="715276"/>
                </a:lnTo>
                <a:lnTo>
                  <a:pt x="254284" y="653756"/>
                </a:lnTo>
                <a:lnTo>
                  <a:pt x="226395" y="675903"/>
                </a:lnTo>
                <a:lnTo>
                  <a:pt x="150110" y="692308"/>
                </a:lnTo>
                <a:lnTo>
                  <a:pt x="141087" y="675903"/>
                </a:lnTo>
                <a:lnTo>
                  <a:pt x="117299" y="693129"/>
                </a:lnTo>
                <a:lnTo>
                  <a:pt x="119760" y="628327"/>
                </a:lnTo>
                <a:lnTo>
                  <a:pt x="140266" y="563526"/>
                </a:lnTo>
                <a:lnTo>
                  <a:pt x="97612" y="546300"/>
                </a:lnTo>
                <a:lnTo>
                  <a:pt x="14765" y="580752"/>
                </a:lnTo>
                <a:lnTo>
                  <a:pt x="0" y="538098"/>
                </a:lnTo>
                <a:lnTo>
                  <a:pt x="44295" y="497904"/>
                </a:lnTo>
                <a:lnTo>
                  <a:pt x="32811" y="439665"/>
                </a:lnTo>
                <a:lnTo>
                  <a:pt x="77105" y="411776"/>
                </a:lnTo>
                <a:lnTo>
                  <a:pt x="92691" y="321546"/>
                </a:lnTo>
                <a:lnTo>
                  <a:pt x="141087" y="292837"/>
                </a:lnTo>
                <a:lnTo>
                  <a:pt x="178819" y="319085"/>
                </a:lnTo>
                <a:lnTo>
                  <a:pt x="226395" y="309242"/>
                </a:lnTo>
                <a:lnTo>
                  <a:pt x="254284" y="262487"/>
                </a:lnTo>
                <a:lnTo>
                  <a:pt x="241980" y="219833"/>
                </a:lnTo>
                <a:lnTo>
                  <a:pt x="266588" y="214091"/>
                </a:lnTo>
                <a:lnTo>
                  <a:pt x="292837" y="172257"/>
                </a:lnTo>
                <a:lnTo>
                  <a:pt x="290376" y="124681"/>
                </a:lnTo>
                <a:lnTo>
                  <a:pt x="305961" y="138626"/>
                </a:lnTo>
                <a:lnTo>
                  <a:pt x="357638" y="118939"/>
                </a:lnTo>
                <a:lnTo>
                  <a:pt x="361739" y="84488"/>
                </a:lnTo>
                <a:lnTo>
                  <a:pt x="406034" y="87769"/>
                </a:lnTo>
                <a:lnTo>
                  <a:pt x="436384" y="65622"/>
                </a:lnTo>
                <a:lnTo>
                  <a:pt x="479858" y="56599"/>
                </a:lnTo>
                <a:lnTo>
                  <a:pt x="461812" y="18866"/>
                </a:lnTo>
                <a:lnTo>
                  <a:pt x="533996" y="0"/>
                </a:lnTo>
                <a:lnTo>
                  <a:pt x="563526" y="14765"/>
                </a:lnTo>
                <a:lnTo>
                  <a:pt x="554503" y="50037"/>
                </a:lnTo>
                <a:lnTo>
                  <a:pt x="524973" y="105815"/>
                </a:lnTo>
                <a:lnTo>
                  <a:pt x="543019" y="114838"/>
                </a:lnTo>
                <a:lnTo>
                  <a:pt x="584853" y="99253"/>
                </a:lnTo>
                <a:lnTo>
                  <a:pt x="660318" y="96792"/>
                </a:lnTo>
                <a:lnTo>
                  <a:pt x="656216" y="133704"/>
                </a:lnTo>
                <a:lnTo>
                  <a:pt x="638171" y="132064"/>
                </a:lnTo>
                <a:lnTo>
                  <a:pt x="617664" y="158312"/>
                </a:lnTo>
                <a:lnTo>
                  <a:pt x="596337" y="218192"/>
                </a:lnTo>
                <a:lnTo>
                  <a:pt x="578291" y="237878"/>
                </a:lnTo>
                <a:lnTo>
                  <a:pt x="565166" y="310062"/>
                </a:lnTo>
                <a:lnTo>
                  <a:pt x="547120" y="331389"/>
                </a:lnTo>
                <a:lnTo>
                  <a:pt x="532356" y="384707"/>
                </a:lnTo>
                <a:lnTo>
                  <a:pt x="457711" y="373223"/>
                </a:lnTo>
                <a:lnTo>
                  <a:pt x="440485" y="405214"/>
                </a:lnTo>
                <a:lnTo>
                  <a:pt x="408495" y="416697"/>
                </a:lnTo>
                <a:lnTo>
                  <a:pt x="451969" y="511029"/>
                </a:lnTo>
                <a:lnTo>
                  <a:pt x="487241" y="521692"/>
                </a:lnTo>
                <a:lnTo>
                  <a:pt x="524973" y="515950"/>
                </a:lnTo>
                <a:lnTo>
                  <a:pt x="538098" y="550402"/>
                </a:lnTo>
                <a:lnTo>
                  <a:pt x="495443" y="593056"/>
                </a:lnTo>
                <a:lnTo>
                  <a:pt x="436384" y="611922"/>
                </a:lnTo>
                <a:lnTo>
                  <a:pt x="383066" y="666880"/>
                </a:lnTo>
                <a:lnTo>
                  <a:pt x="377324" y="701331"/>
                </a:lnTo>
                <a:lnTo>
                  <a:pt x="359279" y="721018"/>
                </a:lnTo>
                <a:lnTo>
                  <a:pt x="354357" y="756289"/>
                </a:lnTo>
                <a:close/>
              </a:path>
            </a:pathLst>
          </a:custGeom>
          <a:solidFill>
            <a:srgbClr val="FF7A3D"/>
          </a:solidFill>
          <a:ln w="19050">
            <a:solidFill>
              <a:srgbClr val="0D1B2A"/>
            </a:solidFill>
            <a:prstDash val="solid"/>
          </a:ln>
        </p:spPr>
      </p:sp>
      <p:sp>
        <p:nvSpPr>
          <p:cNvPr id="10" name="Province Mpumalanga"/>
          <p:cNvSpPr/>
          <p:nvPr/>
        </p:nvSpPr>
        <p:spPr>
          <a:xfrm>
            <a:off x="10499006" y="1563490"/>
            <a:ext cx="1204157" cy="1466644"/>
          </a:xfrm>
          <a:custGeom>
            <a:avLst/>
            <a:gdLst/>
            <a:ahLst/>
            <a:cxnLst/>
            <a:rect l="l" t="t" r="r" b="b"/>
            <a:pathLst>
              <a:path w="1204157" h="1466644">
                <a:moveTo>
                  <a:pt x="931827" y="1369852"/>
                </a:moveTo>
                <a:lnTo>
                  <a:pt x="900657" y="1406764"/>
                </a:lnTo>
                <a:lnTo>
                  <a:pt x="846519" y="1417428"/>
                </a:lnTo>
                <a:lnTo>
                  <a:pt x="822731" y="1398561"/>
                </a:lnTo>
                <a:lnTo>
                  <a:pt x="800584" y="1407584"/>
                </a:lnTo>
                <a:lnTo>
                  <a:pt x="746446" y="1381336"/>
                </a:lnTo>
                <a:lnTo>
                  <a:pt x="719377" y="1394460"/>
                </a:lnTo>
                <a:lnTo>
                  <a:pt x="677544" y="1391999"/>
                </a:lnTo>
                <a:lnTo>
                  <a:pt x="670981" y="1378055"/>
                </a:lnTo>
                <a:lnTo>
                  <a:pt x="626687" y="1387898"/>
                </a:lnTo>
                <a:lnTo>
                  <a:pt x="579111" y="1419068"/>
                </a:lnTo>
                <a:lnTo>
                  <a:pt x="515130" y="1410865"/>
                </a:lnTo>
                <a:lnTo>
                  <a:pt x="464273" y="1446957"/>
                </a:lnTo>
                <a:lnTo>
                  <a:pt x="415057" y="1466644"/>
                </a:lnTo>
                <a:lnTo>
                  <a:pt x="375684" y="1397741"/>
                </a:lnTo>
                <a:lnTo>
                  <a:pt x="362560" y="1360009"/>
                </a:lnTo>
                <a:lnTo>
                  <a:pt x="279712" y="1309972"/>
                </a:lnTo>
                <a:lnTo>
                  <a:pt x="263307" y="1316534"/>
                </a:lnTo>
                <a:lnTo>
                  <a:pt x="241980" y="1264037"/>
                </a:lnTo>
                <a:lnTo>
                  <a:pt x="211630" y="1248452"/>
                </a:lnTo>
                <a:lnTo>
                  <a:pt x="184561" y="1268959"/>
                </a:lnTo>
                <a:lnTo>
                  <a:pt x="128782" y="1236968"/>
                </a:lnTo>
                <a:lnTo>
                  <a:pt x="82027" y="1257475"/>
                </a:lnTo>
                <a:lnTo>
                  <a:pt x="59880" y="1232867"/>
                </a:lnTo>
                <a:lnTo>
                  <a:pt x="0" y="1210719"/>
                </a:lnTo>
                <a:lnTo>
                  <a:pt x="4922" y="1175448"/>
                </a:lnTo>
                <a:lnTo>
                  <a:pt x="22968" y="1155761"/>
                </a:lnTo>
                <a:lnTo>
                  <a:pt x="28709" y="1121310"/>
                </a:lnTo>
                <a:lnTo>
                  <a:pt x="82027" y="1066352"/>
                </a:lnTo>
                <a:lnTo>
                  <a:pt x="141087" y="1047486"/>
                </a:lnTo>
                <a:lnTo>
                  <a:pt x="183741" y="1004831"/>
                </a:lnTo>
                <a:lnTo>
                  <a:pt x="170616" y="970380"/>
                </a:lnTo>
                <a:lnTo>
                  <a:pt x="132884" y="976122"/>
                </a:lnTo>
                <a:lnTo>
                  <a:pt x="97612" y="965458"/>
                </a:lnTo>
                <a:lnTo>
                  <a:pt x="54138" y="871127"/>
                </a:lnTo>
                <a:lnTo>
                  <a:pt x="86128" y="859644"/>
                </a:lnTo>
                <a:lnTo>
                  <a:pt x="103354" y="827653"/>
                </a:lnTo>
                <a:lnTo>
                  <a:pt x="177999" y="839137"/>
                </a:lnTo>
                <a:lnTo>
                  <a:pt x="192764" y="785819"/>
                </a:lnTo>
                <a:lnTo>
                  <a:pt x="210810" y="764492"/>
                </a:lnTo>
                <a:lnTo>
                  <a:pt x="223934" y="692308"/>
                </a:lnTo>
                <a:lnTo>
                  <a:pt x="241980" y="672622"/>
                </a:lnTo>
                <a:lnTo>
                  <a:pt x="263307" y="612742"/>
                </a:lnTo>
                <a:lnTo>
                  <a:pt x="283814" y="586493"/>
                </a:lnTo>
                <a:lnTo>
                  <a:pt x="301860" y="588134"/>
                </a:lnTo>
                <a:lnTo>
                  <a:pt x="305961" y="551222"/>
                </a:lnTo>
                <a:lnTo>
                  <a:pt x="230496" y="553683"/>
                </a:lnTo>
                <a:lnTo>
                  <a:pt x="188662" y="569268"/>
                </a:lnTo>
                <a:lnTo>
                  <a:pt x="170616" y="560245"/>
                </a:lnTo>
                <a:lnTo>
                  <a:pt x="200146" y="504466"/>
                </a:lnTo>
                <a:lnTo>
                  <a:pt x="209169" y="469195"/>
                </a:lnTo>
                <a:lnTo>
                  <a:pt x="179639" y="454430"/>
                </a:lnTo>
                <a:lnTo>
                  <a:pt x="107455" y="473296"/>
                </a:lnTo>
                <a:lnTo>
                  <a:pt x="38553" y="500365"/>
                </a:lnTo>
                <a:lnTo>
                  <a:pt x="27069" y="485600"/>
                </a:lnTo>
                <a:lnTo>
                  <a:pt x="60700" y="456070"/>
                </a:lnTo>
                <a:lnTo>
                  <a:pt x="95972" y="441306"/>
                </a:lnTo>
                <a:lnTo>
                  <a:pt x="105815" y="408495"/>
                </a:lnTo>
                <a:lnTo>
                  <a:pt x="149289" y="383887"/>
                </a:lnTo>
                <a:lnTo>
                  <a:pt x="206708" y="381426"/>
                </a:lnTo>
                <a:lnTo>
                  <a:pt x="214911" y="360919"/>
                </a:lnTo>
                <a:lnTo>
                  <a:pt x="239519" y="360919"/>
                </a:lnTo>
                <a:lnTo>
                  <a:pt x="259206" y="401112"/>
                </a:lnTo>
                <a:lnTo>
                  <a:pt x="287095" y="386347"/>
                </a:lnTo>
                <a:lnTo>
                  <a:pt x="311703" y="338772"/>
                </a:lnTo>
                <a:lnTo>
                  <a:pt x="374043" y="309242"/>
                </a:lnTo>
                <a:lnTo>
                  <a:pt x="375684" y="344514"/>
                </a:lnTo>
                <a:lnTo>
                  <a:pt x="351896" y="363380"/>
                </a:lnTo>
                <a:lnTo>
                  <a:pt x="351076" y="415877"/>
                </a:lnTo>
                <a:lnTo>
                  <a:pt x="365020" y="410135"/>
                </a:lnTo>
                <a:lnTo>
                  <a:pt x="421619" y="486420"/>
                </a:lnTo>
                <a:lnTo>
                  <a:pt x="457711" y="494623"/>
                </a:lnTo>
                <a:lnTo>
                  <a:pt x="484780" y="485600"/>
                </a:lnTo>
                <a:lnTo>
                  <a:pt x="497904" y="461812"/>
                </a:lnTo>
                <a:lnTo>
                  <a:pt x="483960" y="439665"/>
                </a:lnTo>
                <a:lnTo>
                  <a:pt x="536457" y="380606"/>
                </a:lnTo>
                <a:lnTo>
                  <a:pt x="596337" y="332210"/>
                </a:lnTo>
                <a:lnTo>
                  <a:pt x="602899" y="305961"/>
                </a:lnTo>
                <a:lnTo>
                  <a:pt x="597157" y="253464"/>
                </a:lnTo>
                <a:lnTo>
                  <a:pt x="682465" y="236238"/>
                </a:lnTo>
                <a:lnTo>
                  <a:pt x="735783" y="257565"/>
                </a:lnTo>
                <a:lnTo>
                  <a:pt x="761211" y="226395"/>
                </a:lnTo>
                <a:lnTo>
                  <a:pt x="795662" y="218192"/>
                </a:lnTo>
                <a:lnTo>
                  <a:pt x="806326" y="179639"/>
                </a:lnTo>
                <a:lnTo>
                  <a:pt x="830934" y="209989"/>
                </a:lnTo>
                <a:lnTo>
                  <a:pt x="900657" y="244441"/>
                </a:lnTo>
                <a:lnTo>
                  <a:pt x="919523" y="282173"/>
                </a:lnTo>
                <a:lnTo>
                  <a:pt x="938390" y="283814"/>
                </a:lnTo>
                <a:lnTo>
                  <a:pt x="911321" y="325647"/>
                </a:lnTo>
                <a:lnTo>
                  <a:pt x="933468" y="343693"/>
                </a:lnTo>
                <a:lnTo>
                  <a:pt x="947413" y="397831"/>
                </a:lnTo>
                <a:lnTo>
                  <a:pt x="918703" y="407674"/>
                </a:lnTo>
                <a:lnTo>
                  <a:pt x="913781" y="439665"/>
                </a:lnTo>
                <a:lnTo>
                  <a:pt x="958896" y="435564"/>
                </a:lnTo>
                <a:lnTo>
                  <a:pt x="982684" y="420799"/>
                </a:lnTo>
                <a:lnTo>
                  <a:pt x="1017956" y="425720"/>
                </a:lnTo>
                <a:lnTo>
                  <a:pt x="1026979" y="379785"/>
                </a:lnTo>
                <a:lnTo>
                  <a:pt x="998269" y="369942"/>
                </a:lnTo>
                <a:lnTo>
                  <a:pt x="998269" y="333030"/>
                </a:lnTo>
                <a:lnTo>
                  <a:pt x="1048306" y="314984"/>
                </a:lnTo>
                <a:lnTo>
                  <a:pt x="1075375" y="285454"/>
                </a:lnTo>
                <a:lnTo>
                  <a:pt x="1032721" y="239519"/>
                </a:lnTo>
                <a:lnTo>
                  <a:pt x="1029440" y="214091"/>
                </a:lnTo>
                <a:lnTo>
                  <a:pt x="1005652" y="212450"/>
                </a:lnTo>
                <a:lnTo>
                  <a:pt x="1008933" y="181280"/>
                </a:lnTo>
                <a:lnTo>
                  <a:pt x="1042564" y="75465"/>
                </a:lnTo>
                <a:lnTo>
                  <a:pt x="1034361" y="59880"/>
                </a:lnTo>
                <a:lnTo>
                  <a:pt x="967919" y="50037"/>
                </a:lnTo>
                <a:lnTo>
                  <a:pt x="1022057" y="32811"/>
                </a:lnTo>
                <a:lnTo>
                  <a:pt x="1033541" y="19686"/>
                </a:lnTo>
                <a:lnTo>
                  <a:pt x="1083577" y="31991"/>
                </a:lnTo>
                <a:lnTo>
                  <a:pt x="1094241" y="18046"/>
                </a:lnTo>
                <a:lnTo>
                  <a:pt x="1119669" y="34451"/>
                </a:lnTo>
                <a:lnTo>
                  <a:pt x="1142637" y="0"/>
                </a:lnTo>
                <a:lnTo>
                  <a:pt x="1167245" y="0"/>
                </a:lnTo>
                <a:lnTo>
                  <a:pt x="1168886" y="84488"/>
                </a:lnTo>
                <a:lnTo>
                  <a:pt x="1204157" y="196045"/>
                </a:lnTo>
                <a:lnTo>
                  <a:pt x="1191853" y="595516"/>
                </a:lnTo>
                <a:lnTo>
                  <a:pt x="1183650" y="640631"/>
                </a:lnTo>
                <a:lnTo>
                  <a:pt x="1189392" y="712815"/>
                </a:lnTo>
                <a:lnTo>
                  <a:pt x="1177088" y="727580"/>
                </a:lnTo>
                <a:lnTo>
                  <a:pt x="1160683" y="793202"/>
                </a:lnTo>
                <a:lnTo>
                  <a:pt x="1171346" y="842418"/>
                </a:lnTo>
                <a:lnTo>
                  <a:pt x="1134434" y="850621"/>
                </a:lnTo>
                <a:lnTo>
                  <a:pt x="1007292" y="744806"/>
                </a:lnTo>
                <a:lnTo>
                  <a:pt x="969560" y="748907"/>
                </a:lnTo>
                <a:lnTo>
                  <a:pt x="907219" y="811248"/>
                </a:lnTo>
                <a:lnTo>
                  <a:pt x="879330" y="889994"/>
                </a:lnTo>
                <a:lnTo>
                  <a:pt x="856362" y="935108"/>
                </a:lnTo>
                <a:lnTo>
                  <a:pt x="801404" y="1013034"/>
                </a:lnTo>
                <a:lnTo>
                  <a:pt x="794022" y="1044204"/>
                </a:lnTo>
                <a:lnTo>
                  <a:pt x="792381" y="1146738"/>
                </a:lnTo>
                <a:lnTo>
                  <a:pt x="796483" y="1186111"/>
                </a:lnTo>
                <a:lnTo>
                  <a:pt x="821091" y="1171346"/>
                </a:lnTo>
                <a:lnTo>
                  <a:pt x="845699" y="1231226"/>
                </a:lnTo>
                <a:lnTo>
                  <a:pt x="848980" y="1282903"/>
                </a:lnTo>
                <a:lnTo>
                  <a:pt x="903938" y="1357548"/>
                </a:lnTo>
                <a:lnTo>
                  <a:pt x="931827" y="1369852"/>
                </a:lnTo>
                <a:close/>
              </a:path>
            </a:pathLst>
          </a:custGeom>
          <a:solidFill>
            <a:srgbClr val="1A3B70"/>
          </a:solidFill>
          <a:ln w="19050">
            <a:solidFill>
              <a:srgbClr val="0D1B2A"/>
            </a:solidFill>
            <a:prstDash val="solid"/>
          </a:ln>
        </p:spPr>
      </p:sp>
      <p:sp>
        <p:nvSpPr>
          <p:cNvPr id="11" name="Text 9"/>
          <p:cNvSpPr txBox="1"/>
          <p:nvPr/>
        </p:nvSpPr>
        <p:spPr>
          <a:xfrm>
            <a:off x="813816" y="1234440"/>
            <a:ext cx="5486400" cy="365760"/>
          </a:xfrm>
          <a:prstGeom prst="rect">
            <a:avLst/>
          </a:prstGeom>
          <a:noFill/>
          <a:ln/>
        </p:spPr>
        <p:txBody>
          <a:bodyPr wrap="square" lIns="0" tIns="0" rIns="0" bIns="0" rtlCol="0" anchor="t"/>
          <a:lstStyle/>
          <a:p>
            <a:pPr indent="0" marL="0">
              <a:buNone/>
            </a:pPr>
            <a:r>
              <a:rPr lang="en-US" sz="1600" b="1" spc="400" kern="0" dirty="0">
                <a:solidFill>
                  <a:srgbClr val="FF7A3D"/>
                </a:solidFill>
                <a:latin typeface="Arial" pitchFamily="34" charset="0"/>
                <a:ea typeface="Arial" pitchFamily="34" charset="-122"/>
                <a:cs typeface="Arial" pitchFamily="34" charset="-120"/>
              </a:rPr>
              <a:t>SOUTH AFRICA  ·  2015–2026</a:t>
            </a:r>
            <a:endParaRPr lang="en-US" sz="1600" dirty="0"/>
          </a:p>
        </p:txBody>
      </p:sp>
      <p:sp>
        <p:nvSpPr>
          <p:cNvPr id="12" name="Text 10"/>
          <p:cNvSpPr txBox="1"/>
          <p:nvPr/>
        </p:nvSpPr>
        <p:spPr>
          <a:xfrm>
            <a:off x="813816" y="1691640"/>
            <a:ext cx="5852160" cy="2926080"/>
          </a:xfrm>
          <a:prstGeom prst="rect">
            <a:avLst/>
          </a:prstGeom>
          <a:noFill/>
          <a:ln/>
        </p:spPr>
        <p:txBody>
          <a:bodyPr wrap="square" lIns="0" tIns="0" rIns="0" bIns="0" rtlCol="0" anchor="t"/>
          <a:lstStyle/>
          <a:p>
            <a:pPr indent="0" marL="0">
              <a:lnSpc>
                <a:spcPct val="95000"/>
              </a:lnSpc>
              <a:buNone/>
            </a:pPr>
            <a:r>
              <a:rPr lang="en-US" sz="6400" b="1" dirty="0">
                <a:solidFill>
                  <a:srgbClr val="F2F5F9"/>
                </a:solidFill>
                <a:latin typeface="Arial" pitchFamily="34" charset="0"/>
                <a:ea typeface="Arial" pitchFamily="34" charset="-122"/>
                <a:cs typeface="Arial" pitchFamily="34" charset="-120"/>
              </a:rPr>
              <a:t>CRIME IN</a:t>
            </a:r>
            <a:endParaRPr lang="en-US" sz="6400" dirty="0"/>
          </a:p>
          <a:p>
            <a:pPr indent="0" marL="0">
              <a:lnSpc>
                <a:spcPct val="95000"/>
              </a:lnSpc>
              <a:buNone/>
            </a:pPr>
            <a:r>
              <a:rPr lang="en-US" sz="6400" b="1" dirty="0">
                <a:solidFill>
                  <a:srgbClr val="F2F5F9"/>
                </a:solidFill>
                <a:latin typeface="Arial" pitchFamily="34" charset="0"/>
                <a:ea typeface="Arial" pitchFamily="34" charset="-122"/>
                <a:cs typeface="Arial" pitchFamily="34" charset="-120"/>
              </a:rPr>
              <a:t>SOUTH</a:t>
            </a:r>
            <a:endParaRPr lang="en-US" sz="6400" dirty="0"/>
          </a:p>
          <a:p>
            <a:pPr indent="0" marL="0">
              <a:lnSpc>
                <a:spcPct val="95000"/>
              </a:lnSpc>
              <a:buNone/>
            </a:pPr>
            <a:r>
              <a:rPr lang="en-US" sz="6400" b="1" dirty="0">
                <a:solidFill>
                  <a:srgbClr val="F2F5F9"/>
                </a:solidFill>
                <a:latin typeface="Arial" pitchFamily="34" charset="0"/>
                <a:ea typeface="Arial" pitchFamily="34" charset="-122"/>
                <a:cs typeface="Arial" pitchFamily="34" charset="-120"/>
              </a:rPr>
              <a:t>AFRICA</a:t>
            </a:r>
            <a:endParaRPr lang="en-US" sz="6400" dirty="0"/>
          </a:p>
        </p:txBody>
      </p:sp>
      <p:sp>
        <p:nvSpPr>
          <p:cNvPr id="13" name="Text 11"/>
          <p:cNvSpPr txBox="1"/>
          <p:nvPr/>
        </p:nvSpPr>
        <p:spPr>
          <a:xfrm>
            <a:off x="813816" y="4754880"/>
            <a:ext cx="5120640" cy="1005840"/>
          </a:xfrm>
          <a:prstGeom prst="rect">
            <a:avLst/>
          </a:prstGeom>
          <a:noFill/>
          <a:ln/>
        </p:spPr>
        <p:txBody>
          <a:bodyPr wrap="square" lIns="0" tIns="0" rIns="0" bIns="0" rtlCol="0" anchor="t"/>
          <a:lstStyle/>
          <a:p>
            <a:pPr indent="0" marL="0">
              <a:buNone/>
            </a:pPr>
            <a:r>
              <a:rPr lang="en-US" sz="2000" dirty="0">
                <a:solidFill>
                  <a:srgbClr val="A9B8C9"/>
                </a:solidFill>
                <a:latin typeface="Arial" pitchFamily="34" charset="0"/>
                <a:ea typeface="Arial" pitchFamily="34" charset="-122"/>
                <a:cs typeface="Arial" pitchFamily="34" charset="-120"/>
              </a:rPr>
              <a:t>Two official sources, one picture: what the police record, and what households say happens to them.</a:t>
            </a:r>
            <a:endParaRPr lang="en-US" sz="2000" dirty="0"/>
          </a:p>
        </p:txBody>
      </p:sp>
      <p:sp>
        <p:nvSpPr>
          <p:cNvPr id="14" name="Text 12"/>
          <p:cNvSpPr txBox="1"/>
          <p:nvPr/>
        </p:nvSpPr>
        <p:spPr>
          <a:xfrm>
            <a:off x="813816" y="6355080"/>
            <a:ext cx="9875520" cy="274320"/>
          </a:xfrm>
          <a:prstGeom prst="rect">
            <a:avLst/>
          </a:prstGeom>
          <a:noFill/>
          <a:ln/>
        </p:spPr>
        <p:txBody>
          <a:bodyPr wrap="square" lIns="0" tIns="0" rIns="0" bIns="0" rtlCol="0" anchor="t"/>
          <a:lstStyle/>
          <a:p>
            <a:pPr indent="0" marL="0">
              <a:buNone/>
            </a:pPr>
            <a:r>
              <a:rPr lang="en-US" sz="1200" dirty="0">
                <a:solidFill>
                  <a:srgbClr val="7F93A8"/>
                </a:solidFill>
                <a:latin typeface="Arial" pitchFamily="34" charset="0"/>
                <a:ea typeface="Arial" pitchFamily="34" charset="-122"/>
                <a:cs typeface="Arial" pitchFamily="34" charset="-120"/>
              </a:rPr>
              <a:t>Sources: SAPS crime statistics 2024/25 and Q1 2026/27  ·  Stats SA Victims of Crime Survey 2025/26</a:t>
            </a:r>
            <a:endParaRPr lang="en-US" sz="1200" dirty="0"/>
          </a:p>
        </p:txBody>
      </p:sp>
      <p:sp>
        <p:nvSpPr>
          <p:cNvPr id="25" name="Slide Number Placeholder 0"/>
          <p:cNvSpPr>
            <a:spLocks noGrp="1"/>
          </p:cNvSpPr>
          <p:nvPr>
            <p:ph type="sldNum" sz="quarter" idx="4294967295"/>
          </p:nvPr>
        </p:nvSpPr>
        <p:spPr>
          <a:xfrm>
            <a:off x="11064240" y="635508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7F93A8"/>
                </a:solidFill>
                <a:latin typeface="Arial"/>
                <a:ea typeface="Arial"/>
                <a:cs typeface="Arial"/>
              </a:defRPr>
            </a:lvl1pPr>
          </a:lstStyle>
          <a:p>
            <a:pPr algn="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813816" y="640080"/>
            <a:ext cx="7315200" cy="365760"/>
          </a:xfrm>
          <a:prstGeom prst="rect">
            <a:avLst/>
          </a:prstGeom>
          <a:noFill/>
          <a:ln/>
        </p:spPr>
        <p:txBody>
          <a:bodyPr wrap="square" lIns="0" tIns="0" rIns="0" bIns="0" rtlCol="0" anchor="t"/>
          <a:lstStyle/>
          <a:p>
            <a:pPr indent="0" marL="0">
              <a:buNone/>
            </a:pPr>
            <a:r>
              <a:rPr lang="en-US" sz="1600" b="1" spc="400" kern="0" dirty="0">
                <a:solidFill>
                  <a:srgbClr val="FF7A3D"/>
                </a:solidFill>
                <a:latin typeface="Arial" pitchFamily="34" charset="0"/>
                <a:ea typeface="Arial" pitchFamily="34" charset="-122"/>
                <a:cs typeface="Arial" pitchFamily="34" charset="-120"/>
              </a:rPr>
              <a:t>FINANCIAL YEAR 2024/25</a:t>
            </a:r>
            <a:endParaRPr lang="en-US" sz="1600" dirty="0"/>
          </a:p>
        </p:txBody>
      </p:sp>
      <p:sp>
        <p:nvSpPr>
          <p:cNvPr id="3" name="Text 1"/>
          <p:cNvSpPr txBox="1"/>
          <p:nvPr/>
        </p:nvSpPr>
        <p:spPr>
          <a:xfrm>
            <a:off x="813816" y="960120"/>
            <a:ext cx="10972800" cy="2011680"/>
          </a:xfrm>
          <a:prstGeom prst="rect">
            <a:avLst/>
          </a:prstGeom>
          <a:noFill/>
          <a:ln/>
        </p:spPr>
        <p:txBody>
          <a:bodyPr wrap="square" lIns="0" tIns="0" rIns="0" bIns="0" rtlCol="0" anchor="t"/>
          <a:lstStyle/>
          <a:p>
            <a:pPr indent="0" marL="0">
              <a:buNone/>
            </a:pPr>
            <a:r>
              <a:rPr lang="en-US" sz="13000" b="1" dirty="0">
                <a:solidFill>
                  <a:srgbClr val="FF7A3D"/>
                </a:solidFill>
                <a:latin typeface="Arial" pitchFamily="34" charset="0"/>
                <a:ea typeface="Arial" pitchFamily="34" charset="-122"/>
                <a:cs typeface="Arial" pitchFamily="34" charset="-120"/>
              </a:rPr>
              <a:t>1,515,383</a:t>
            </a:r>
            <a:endParaRPr lang="en-US" sz="13000" dirty="0"/>
          </a:p>
        </p:txBody>
      </p:sp>
      <p:sp>
        <p:nvSpPr>
          <p:cNvPr id="4" name="Text 2"/>
          <p:cNvSpPr txBox="1"/>
          <p:nvPr/>
        </p:nvSpPr>
        <p:spPr>
          <a:xfrm>
            <a:off x="813816" y="3063240"/>
            <a:ext cx="8686800" cy="914400"/>
          </a:xfrm>
          <a:prstGeom prst="rect">
            <a:avLst/>
          </a:prstGeom>
          <a:noFill/>
          <a:ln/>
        </p:spPr>
        <p:txBody>
          <a:bodyPr wrap="square" lIns="0" tIns="0" rIns="0" bIns="0" rtlCol="0" anchor="t"/>
          <a:lstStyle/>
          <a:p>
            <a:pPr indent="0" marL="0">
              <a:buNone/>
            </a:pPr>
            <a:r>
              <a:rPr lang="en-US" sz="2800" dirty="0">
                <a:solidFill>
                  <a:srgbClr val="F2F5F9"/>
                </a:solidFill>
                <a:latin typeface="Arial" pitchFamily="34" charset="0"/>
                <a:ea typeface="Arial" pitchFamily="34" charset="-122"/>
                <a:cs typeface="Arial" pitchFamily="34" charset="-120"/>
              </a:rPr>
              <a:t>serious crimes recorded by the South African Police Service in one year</a:t>
            </a:r>
            <a:endParaRPr lang="en-US" sz="2800" dirty="0"/>
          </a:p>
        </p:txBody>
      </p:sp>
      <p:sp>
        <p:nvSpPr>
          <p:cNvPr id="5" name="Stat card 1"/>
          <p:cNvSpPr/>
          <p:nvPr/>
        </p:nvSpPr>
        <p:spPr>
          <a:xfrm>
            <a:off x="813816" y="4343400"/>
            <a:ext cx="3520440" cy="1737360"/>
          </a:xfrm>
          <a:prstGeom prst="roundRect">
            <a:avLst>
              <a:gd name="adj" fmla="val 6316"/>
            </a:avLst>
          </a:prstGeom>
          <a:solidFill>
            <a:srgbClr val="14263A"/>
          </a:solidFill>
          <a:ln w="12700">
            <a:solidFill>
              <a:srgbClr val="14263A"/>
            </a:solidFill>
            <a:prstDash val="solid"/>
          </a:ln>
        </p:spPr>
      </p:sp>
      <p:sp>
        <p:nvSpPr>
          <p:cNvPr id="6" name="Text 4"/>
          <p:cNvSpPr txBox="1"/>
          <p:nvPr/>
        </p:nvSpPr>
        <p:spPr>
          <a:xfrm>
            <a:off x="1088136" y="4480560"/>
            <a:ext cx="3017520" cy="914400"/>
          </a:xfrm>
          <a:prstGeom prst="rect">
            <a:avLst/>
          </a:prstGeom>
          <a:noFill/>
          <a:ln/>
        </p:spPr>
        <p:txBody>
          <a:bodyPr wrap="square" lIns="0" tIns="0" rIns="0" bIns="0" rtlCol="0" anchor="t"/>
          <a:lstStyle/>
          <a:p>
            <a:pPr indent="0" marL="0">
              <a:buNone/>
            </a:pPr>
            <a:r>
              <a:rPr lang="en-US" sz="4800" b="1" dirty="0">
                <a:solidFill>
                  <a:srgbClr val="7DB5FF"/>
                </a:solidFill>
                <a:latin typeface="Arial" pitchFamily="34" charset="0"/>
                <a:ea typeface="Arial" pitchFamily="34" charset="-122"/>
                <a:cs typeface="Arial" pitchFamily="34" charset="-120"/>
              </a:rPr>
              <a:t>−5.3%</a:t>
            </a:r>
            <a:endParaRPr lang="en-US" sz="4800" dirty="0"/>
          </a:p>
        </p:txBody>
      </p:sp>
      <p:sp>
        <p:nvSpPr>
          <p:cNvPr id="7" name="Text 5"/>
          <p:cNvSpPr txBox="1"/>
          <p:nvPr/>
        </p:nvSpPr>
        <p:spPr>
          <a:xfrm>
            <a:off x="1088136" y="5440680"/>
            <a:ext cx="3017520" cy="457200"/>
          </a:xfrm>
          <a:prstGeom prst="rect">
            <a:avLst/>
          </a:prstGeom>
          <a:noFill/>
          <a:ln/>
        </p:spPr>
        <p:txBody>
          <a:bodyPr wrap="square" lIns="0" tIns="0" rIns="0" bIns="0" rtlCol="0" anchor="t"/>
          <a:lstStyle/>
          <a:p>
            <a:pPr indent="0" marL="0">
              <a:buNone/>
            </a:pPr>
            <a:r>
              <a:rPr lang="en-US" sz="1600" dirty="0">
                <a:solidFill>
                  <a:srgbClr val="A9B8C9"/>
                </a:solidFill>
                <a:latin typeface="Arial" pitchFamily="34" charset="0"/>
                <a:ea typeface="Arial" pitchFamily="34" charset="-122"/>
                <a:cs typeface="Arial" pitchFamily="34" charset="-120"/>
              </a:rPr>
              <a:t>compared with 2023/24</a:t>
            </a:r>
            <a:endParaRPr lang="en-US" sz="1600" dirty="0"/>
          </a:p>
        </p:txBody>
      </p:sp>
      <p:sp>
        <p:nvSpPr>
          <p:cNvPr id="8" name="Stat card 2"/>
          <p:cNvSpPr/>
          <p:nvPr/>
        </p:nvSpPr>
        <p:spPr>
          <a:xfrm>
            <a:off x="4562856" y="4343400"/>
            <a:ext cx="3520440" cy="1737360"/>
          </a:xfrm>
          <a:prstGeom prst="roundRect">
            <a:avLst>
              <a:gd name="adj" fmla="val 6316"/>
            </a:avLst>
          </a:prstGeom>
          <a:solidFill>
            <a:srgbClr val="14263A"/>
          </a:solidFill>
          <a:ln w="12700">
            <a:solidFill>
              <a:srgbClr val="14263A"/>
            </a:solidFill>
            <a:prstDash val="solid"/>
          </a:ln>
        </p:spPr>
      </p:sp>
      <p:sp>
        <p:nvSpPr>
          <p:cNvPr id="9" name="Text 7"/>
          <p:cNvSpPr txBox="1"/>
          <p:nvPr/>
        </p:nvSpPr>
        <p:spPr>
          <a:xfrm>
            <a:off x="4837176" y="4480560"/>
            <a:ext cx="3017520" cy="914400"/>
          </a:xfrm>
          <a:prstGeom prst="rect">
            <a:avLst/>
          </a:prstGeom>
          <a:noFill/>
          <a:ln/>
        </p:spPr>
        <p:txBody>
          <a:bodyPr wrap="square" lIns="0" tIns="0" rIns="0" bIns="0" rtlCol="0" anchor="t"/>
          <a:lstStyle/>
          <a:p>
            <a:pPr indent="0" marL="0">
              <a:buNone/>
            </a:pPr>
            <a:r>
              <a:rPr lang="en-US" sz="4800" b="1" dirty="0">
                <a:solidFill>
                  <a:srgbClr val="7DB5FF"/>
                </a:solidFill>
                <a:latin typeface="Arial" pitchFamily="34" charset="0"/>
                <a:ea typeface="Arial" pitchFamily="34" charset="-122"/>
                <a:cs typeface="Arial" pitchFamily="34" charset="-120"/>
              </a:rPr>
              <a:t>−14.4%</a:t>
            </a:r>
            <a:endParaRPr lang="en-US" sz="4800" dirty="0"/>
          </a:p>
        </p:txBody>
      </p:sp>
      <p:sp>
        <p:nvSpPr>
          <p:cNvPr id="10" name="Text 8"/>
          <p:cNvSpPr txBox="1"/>
          <p:nvPr/>
        </p:nvSpPr>
        <p:spPr>
          <a:xfrm>
            <a:off x="4837176" y="5440680"/>
            <a:ext cx="3017520" cy="457200"/>
          </a:xfrm>
          <a:prstGeom prst="rect">
            <a:avLst/>
          </a:prstGeom>
          <a:noFill/>
          <a:ln/>
        </p:spPr>
        <p:txBody>
          <a:bodyPr wrap="square" lIns="0" tIns="0" rIns="0" bIns="0" rtlCol="0" anchor="t"/>
          <a:lstStyle/>
          <a:p>
            <a:pPr indent="0" marL="0">
              <a:buNone/>
            </a:pPr>
            <a:r>
              <a:rPr lang="en-US" sz="1600" dirty="0">
                <a:solidFill>
                  <a:srgbClr val="A9B8C9"/>
                </a:solidFill>
                <a:latin typeface="Arial" pitchFamily="34" charset="0"/>
                <a:ea typeface="Arial" pitchFamily="34" charset="-122"/>
                <a:cs typeface="Arial" pitchFamily="34" charset="-120"/>
              </a:rPr>
              <a:t>compared with 2015/16</a:t>
            </a:r>
            <a:endParaRPr lang="en-US" sz="1600" dirty="0"/>
          </a:p>
        </p:txBody>
      </p:sp>
      <p:sp>
        <p:nvSpPr>
          <p:cNvPr id="11" name="Stat card 3"/>
          <p:cNvSpPr/>
          <p:nvPr/>
        </p:nvSpPr>
        <p:spPr>
          <a:xfrm>
            <a:off x="8311896" y="4343400"/>
            <a:ext cx="3520440" cy="1737360"/>
          </a:xfrm>
          <a:prstGeom prst="roundRect">
            <a:avLst>
              <a:gd name="adj" fmla="val 6316"/>
            </a:avLst>
          </a:prstGeom>
          <a:solidFill>
            <a:srgbClr val="14263A"/>
          </a:solidFill>
          <a:ln w="12700">
            <a:solidFill>
              <a:srgbClr val="14263A"/>
            </a:solidFill>
            <a:prstDash val="solid"/>
          </a:ln>
        </p:spPr>
      </p:sp>
      <p:sp>
        <p:nvSpPr>
          <p:cNvPr id="12" name="Text 10"/>
          <p:cNvSpPr txBox="1"/>
          <p:nvPr/>
        </p:nvSpPr>
        <p:spPr>
          <a:xfrm>
            <a:off x="8586216" y="4480560"/>
            <a:ext cx="3017520" cy="914400"/>
          </a:xfrm>
          <a:prstGeom prst="rect">
            <a:avLst/>
          </a:prstGeom>
          <a:noFill/>
          <a:ln/>
        </p:spPr>
        <p:txBody>
          <a:bodyPr wrap="square" lIns="0" tIns="0" rIns="0" bIns="0" rtlCol="0" anchor="t"/>
          <a:lstStyle/>
          <a:p>
            <a:pPr indent="0" marL="0">
              <a:buNone/>
            </a:pPr>
            <a:r>
              <a:rPr lang="en-US" sz="4800" b="1" dirty="0">
                <a:solidFill>
                  <a:srgbClr val="F2F5F9"/>
                </a:solidFill>
                <a:latin typeface="Arial" pitchFamily="34" charset="0"/>
                <a:ea typeface="Arial" pitchFamily="34" charset="-122"/>
                <a:cs typeface="Arial" pitchFamily="34" charset="-120"/>
              </a:rPr>
              <a:t>≈ 4,150</a:t>
            </a:r>
            <a:endParaRPr lang="en-US" sz="4800" dirty="0"/>
          </a:p>
        </p:txBody>
      </p:sp>
      <p:sp>
        <p:nvSpPr>
          <p:cNvPr id="13" name="Text 11"/>
          <p:cNvSpPr txBox="1"/>
          <p:nvPr/>
        </p:nvSpPr>
        <p:spPr>
          <a:xfrm>
            <a:off x="8586216" y="5440680"/>
            <a:ext cx="3017520" cy="457200"/>
          </a:xfrm>
          <a:prstGeom prst="rect">
            <a:avLst/>
          </a:prstGeom>
          <a:noFill/>
          <a:ln/>
        </p:spPr>
        <p:txBody>
          <a:bodyPr wrap="square" lIns="0" tIns="0" rIns="0" bIns="0" rtlCol="0" anchor="t"/>
          <a:lstStyle/>
          <a:p>
            <a:pPr indent="0" marL="0">
              <a:buNone/>
            </a:pPr>
            <a:r>
              <a:rPr lang="en-US" sz="1600" dirty="0">
                <a:solidFill>
                  <a:srgbClr val="A9B8C9"/>
                </a:solidFill>
                <a:latin typeface="Arial" pitchFamily="34" charset="0"/>
                <a:ea typeface="Arial" pitchFamily="34" charset="-122"/>
                <a:cs typeface="Arial" pitchFamily="34" charset="-120"/>
              </a:rPr>
              <a:t>recorded every single day</a:t>
            </a:r>
            <a:endParaRPr lang="en-US" sz="1600" dirty="0"/>
          </a:p>
        </p:txBody>
      </p:sp>
      <p:sp>
        <p:nvSpPr>
          <p:cNvPr id="14" name="Text 12"/>
          <p:cNvSpPr txBox="1"/>
          <p:nvPr/>
        </p:nvSpPr>
        <p:spPr>
          <a:xfrm>
            <a:off x="813816" y="6355080"/>
            <a:ext cx="9875520" cy="274320"/>
          </a:xfrm>
          <a:prstGeom prst="rect">
            <a:avLst/>
          </a:prstGeom>
          <a:noFill/>
          <a:ln/>
        </p:spPr>
        <p:txBody>
          <a:bodyPr wrap="square" lIns="0" tIns="0" rIns="0" bIns="0" rtlCol="0" anchor="t"/>
          <a:lstStyle/>
          <a:p>
            <a:pPr indent="0" marL="0">
              <a:buNone/>
            </a:pPr>
            <a:r>
              <a:rPr lang="en-US" sz="1200" dirty="0">
                <a:solidFill>
                  <a:srgbClr val="7F93A8"/>
                </a:solidFill>
                <a:latin typeface="Arial" pitchFamily="34" charset="0"/>
                <a:ea typeface="Arial" pitchFamily="34" charset="-122"/>
                <a:cs typeface="Arial" pitchFamily="34" charset="-120"/>
              </a:rPr>
              <a:t>Source: SAPS recorded crime, the “17 community-reported serious crimes” series</a:t>
            </a:r>
            <a:endParaRPr lang="en-US" sz="1200" dirty="0"/>
          </a:p>
        </p:txBody>
      </p:sp>
      <p:sp>
        <p:nvSpPr>
          <p:cNvPr id="25" name="Slide Number Placeholder 0"/>
          <p:cNvSpPr>
            <a:spLocks noGrp="1"/>
          </p:cNvSpPr>
          <p:nvPr>
            <p:ph type="sldNum" sz="quarter" idx="4294967295"/>
          </p:nvPr>
        </p:nvSpPr>
        <p:spPr>
          <a:xfrm>
            <a:off x="11064240" y="635508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7F93A8"/>
                </a:solidFill>
                <a:latin typeface="Arial"/>
                <a:ea typeface="Arial"/>
                <a:cs typeface="Aria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813816" y="640080"/>
            <a:ext cx="10607040" cy="1097280"/>
          </a:xfrm>
          <a:prstGeom prst="rect">
            <a:avLst/>
          </a:prstGeom>
          <a:noFill/>
          <a:ln/>
        </p:spPr>
        <p:txBody>
          <a:bodyPr wrap="square" lIns="0" tIns="0" rIns="0" bIns="0" rtlCol="0" anchor="t"/>
          <a:lstStyle/>
          <a:p>
            <a:pPr indent="0" marL="0">
              <a:buNone/>
            </a:pPr>
            <a:r>
              <a:rPr lang="en-US" sz="3400" b="1" dirty="0">
                <a:solidFill>
                  <a:srgbClr val="0D1B2A"/>
                </a:solidFill>
                <a:latin typeface="Arial" pitchFamily="34" charset="0"/>
                <a:ea typeface="Arial" pitchFamily="34" charset="-122"/>
                <a:cs typeface="Arial" pitchFamily="34" charset="-120"/>
              </a:rPr>
              <a:t>DOWN 14% IN A DECADE, WITH A LOCKDOWN DIP</a:t>
            </a:r>
            <a:endParaRPr lang="en-US" sz="3400" dirty="0"/>
          </a:p>
        </p:txBody>
      </p:sp>
      <p:graphicFrame>
        <p:nvGraphicFramePr>
          <p:cNvPr id="3" name="National trend chart" descr=""/>
          <p:cNvGraphicFramePr/>
          <p:nvPr/>
        </p:nvGraphicFramePr>
        <p:xfrm>
          <a:off x="813816" y="1554480"/>
          <a:ext cx="7680960" cy="4389120"/>
        </p:xfrm>
        <a:graphic xmlns:a="http://schemas.openxmlformats.org/drawingml/2006/main">
          <a:graphicData uri="http://schemas.openxmlformats.org/drawingml/2006/chart">
            <c:chart xmlns:c="http://schemas.openxmlformats.org/drawingml/2006/chart" r:id="rId1"/>
          </a:graphicData>
        </a:graphic>
      </p:graphicFrame>
      <p:sp>
        <p:nvSpPr>
          <p:cNvPr id="4" name="Text 1"/>
          <p:cNvSpPr txBox="1"/>
          <p:nvPr/>
        </p:nvSpPr>
        <p:spPr>
          <a:xfrm>
            <a:off x="813816" y="5989320"/>
            <a:ext cx="7680960" cy="320040"/>
          </a:xfrm>
          <a:prstGeom prst="rect">
            <a:avLst/>
          </a:prstGeom>
          <a:noFill/>
          <a:ln/>
        </p:spPr>
        <p:txBody>
          <a:bodyPr wrap="square" lIns="0" tIns="0" rIns="0" bIns="0" rtlCol="0" anchor="t"/>
          <a:lstStyle/>
          <a:p>
            <a:pPr indent="0" marL="0">
              <a:buNone/>
            </a:pPr>
            <a:r>
              <a:rPr lang="en-US" sz="1300" b="1" dirty="0">
                <a:solidFill>
                  <a:srgbClr val="C2410C"/>
                </a:solidFill>
                <a:latin typeface="Arial" pitchFamily="34" charset="0"/>
                <a:ea typeface="Arial" pitchFamily="34" charset="-122"/>
                <a:cs typeface="Arial" pitchFamily="34" charset="-120"/>
              </a:rPr>
              <a:t>Lowest point: 1.36M in 2020/21, the COVID-19 lockdown year</a:t>
            </a:r>
            <a:endParaRPr lang="en-US" sz="1300" dirty="0"/>
          </a:p>
        </p:txBody>
      </p:sp>
      <p:sp>
        <p:nvSpPr>
          <p:cNvPr id="5" name="Text 2"/>
          <p:cNvSpPr txBox="1"/>
          <p:nvPr/>
        </p:nvSpPr>
        <p:spPr>
          <a:xfrm>
            <a:off x="9052560" y="1783080"/>
            <a:ext cx="2926080" cy="822960"/>
          </a:xfrm>
          <a:prstGeom prst="rect">
            <a:avLst/>
          </a:prstGeom>
          <a:noFill/>
          <a:ln/>
        </p:spPr>
        <p:txBody>
          <a:bodyPr wrap="square" lIns="0" tIns="0" rIns="0" bIns="0" rtlCol="0" anchor="t"/>
          <a:lstStyle/>
          <a:p>
            <a:pPr indent="0" marL="0">
              <a:buNone/>
            </a:pPr>
            <a:r>
              <a:rPr lang="en-US" sz="4400" b="1" dirty="0">
                <a:solidFill>
                  <a:srgbClr val="1F5FB8"/>
                </a:solidFill>
                <a:latin typeface="Arial" pitchFamily="34" charset="0"/>
                <a:ea typeface="Arial" pitchFamily="34" charset="-122"/>
                <a:cs typeface="Arial" pitchFamily="34" charset="-120"/>
              </a:rPr>
              <a:t>−14.4%</a:t>
            </a:r>
            <a:endParaRPr lang="en-US" sz="4400" dirty="0"/>
          </a:p>
        </p:txBody>
      </p:sp>
      <p:sp>
        <p:nvSpPr>
          <p:cNvPr id="6" name="Text 3"/>
          <p:cNvSpPr txBox="1"/>
          <p:nvPr/>
        </p:nvSpPr>
        <p:spPr>
          <a:xfrm>
            <a:off x="9052560" y="2560320"/>
            <a:ext cx="2926080" cy="457200"/>
          </a:xfrm>
          <a:prstGeom prst="rect">
            <a:avLst/>
          </a:prstGeom>
          <a:noFill/>
          <a:ln/>
        </p:spPr>
        <p:txBody>
          <a:bodyPr wrap="square" lIns="0" tIns="0" rIns="0" bIns="0" rtlCol="0" anchor="t"/>
          <a:lstStyle/>
          <a:p>
            <a:pPr indent="0" marL="0">
              <a:buNone/>
            </a:pPr>
            <a:r>
              <a:rPr lang="en-US" sz="1600" dirty="0">
                <a:solidFill>
                  <a:srgbClr val="4A5B6E"/>
                </a:solidFill>
                <a:latin typeface="Arial" pitchFamily="34" charset="0"/>
                <a:ea typeface="Arial" pitchFamily="34" charset="-122"/>
                <a:cs typeface="Arial" pitchFamily="34" charset="-120"/>
              </a:rPr>
              <a:t>since 2015/16</a:t>
            </a:r>
            <a:endParaRPr lang="en-US" sz="1600" dirty="0"/>
          </a:p>
        </p:txBody>
      </p:sp>
      <p:sp>
        <p:nvSpPr>
          <p:cNvPr id="7" name="Text 4"/>
          <p:cNvSpPr txBox="1"/>
          <p:nvPr/>
        </p:nvSpPr>
        <p:spPr>
          <a:xfrm>
            <a:off x="9052560" y="3246120"/>
            <a:ext cx="2926080" cy="822960"/>
          </a:xfrm>
          <a:prstGeom prst="rect">
            <a:avLst/>
          </a:prstGeom>
          <a:noFill/>
          <a:ln/>
        </p:spPr>
        <p:txBody>
          <a:bodyPr wrap="square" lIns="0" tIns="0" rIns="0" bIns="0" rtlCol="0" anchor="t"/>
          <a:lstStyle/>
          <a:p>
            <a:pPr indent="0" marL="0">
              <a:buNone/>
            </a:pPr>
            <a:r>
              <a:rPr lang="en-US" sz="4400" b="1" dirty="0">
                <a:solidFill>
                  <a:srgbClr val="C2410C"/>
                </a:solidFill>
                <a:latin typeface="Arial" pitchFamily="34" charset="0"/>
                <a:ea typeface="Arial" pitchFamily="34" charset="-122"/>
                <a:cs typeface="Arial" pitchFamily="34" charset="-120"/>
              </a:rPr>
              <a:t>+11%</a:t>
            </a:r>
            <a:endParaRPr lang="en-US" sz="4400" dirty="0"/>
          </a:p>
        </p:txBody>
      </p:sp>
      <p:sp>
        <p:nvSpPr>
          <p:cNvPr id="8" name="Text 5"/>
          <p:cNvSpPr txBox="1"/>
          <p:nvPr/>
        </p:nvSpPr>
        <p:spPr>
          <a:xfrm>
            <a:off x="9052560" y="4023360"/>
            <a:ext cx="2926080" cy="457200"/>
          </a:xfrm>
          <a:prstGeom prst="rect">
            <a:avLst/>
          </a:prstGeom>
          <a:noFill/>
          <a:ln/>
        </p:spPr>
        <p:txBody>
          <a:bodyPr wrap="square" lIns="0" tIns="0" rIns="0" bIns="0" rtlCol="0" anchor="t"/>
          <a:lstStyle/>
          <a:p>
            <a:pPr indent="0" marL="0">
              <a:buNone/>
            </a:pPr>
            <a:r>
              <a:rPr lang="en-US" sz="1600" dirty="0">
                <a:solidFill>
                  <a:srgbClr val="4A5B6E"/>
                </a:solidFill>
                <a:latin typeface="Arial" pitchFamily="34" charset="0"/>
                <a:ea typeface="Arial" pitchFamily="34" charset="-122"/>
                <a:cs typeface="Arial" pitchFamily="34" charset="-120"/>
              </a:rPr>
              <a:t>rebound from the lockdown low</a:t>
            </a:r>
            <a:endParaRPr lang="en-US" sz="1600" dirty="0"/>
          </a:p>
        </p:txBody>
      </p:sp>
      <p:sp>
        <p:nvSpPr>
          <p:cNvPr id="9" name="Text 6"/>
          <p:cNvSpPr txBox="1"/>
          <p:nvPr/>
        </p:nvSpPr>
        <p:spPr>
          <a:xfrm>
            <a:off x="9052560" y="4709160"/>
            <a:ext cx="2926080" cy="822960"/>
          </a:xfrm>
          <a:prstGeom prst="rect">
            <a:avLst/>
          </a:prstGeom>
          <a:noFill/>
          <a:ln/>
        </p:spPr>
        <p:txBody>
          <a:bodyPr wrap="square" lIns="0" tIns="0" rIns="0" bIns="0" rtlCol="0" anchor="t"/>
          <a:lstStyle/>
          <a:p>
            <a:pPr indent="0" marL="0">
              <a:buNone/>
            </a:pPr>
            <a:r>
              <a:rPr lang="en-US" sz="4400" b="1" dirty="0">
                <a:solidFill>
                  <a:srgbClr val="1F5FB8"/>
                </a:solidFill>
                <a:latin typeface="Arial" pitchFamily="34" charset="0"/>
                <a:ea typeface="Arial" pitchFamily="34" charset="-122"/>
                <a:cs typeface="Arial" pitchFamily="34" charset="-120"/>
              </a:rPr>
              <a:t>−5.3%</a:t>
            </a:r>
            <a:endParaRPr lang="en-US" sz="4400" dirty="0"/>
          </a:p>
        </p:txBody>
      </p:sp>
      <p:sp>
        <p:nvSpPr>
          <p:cNvPr id="10" name="Text 7"/>
          <p:cNvSpPr txBox="1"/>
          <p:nvPr/>
        </p:nvSpPr>
        <p:spPr>
          <a:xfrm>
            <a:off x="9052560" y="5486400"/>
            <a:ext cx="2926080" cy="457200"/>
          </a:xfrm>
          <a:prstGeom prst="rect">
            <a:avLst/>
          </a:prstGeom>
          <a:noFill/>
          <a:ln/>
        </p:spPr>
        <p:txBody>
          <a:bodyPr wrap="square" lIns="0" tIns="0" rIns="0" bIns="0" rtlCol="0" anchor="t"/>
          <a:lstStyle/>
          <a:p>
            <a:pPr indent="0" marL="0">
              <a:buNone/>
            </a:pPr>
            <a:r>
              <a:rPr lang="en-US" sz="1600" dirty="0">
                <a:solidFill>
                  <a:srgbClr val="4A5B6E"/>
                </a:solidFill>
                <a:latin typeface="Arial" pitchFamily="34" charset="0"/>
                <a:ea typeface="Arial" pitchFamily="34" charset="-122"/>
                <a:cs typeface="Arial" pitchFamily="34" charset="-120"/>
              </a:rPr>
              <a:t>last financial year</a:t>
            </a:r>
            <a:endParaRPr lang="en-US" sz="1600" dirty="0"/>
          </a:p>
        </p:txBody>
      </p:sp>
      <p:sp>
        <p:nvSpPr>
          <p:cNvPr id="11" name="Text 8"/>
          <p:cNvSpPr txBox="1"/>
          <p:nvPr/>
        </p:nvSpPr>
        <p:spPr>
          <a:xfrm>
            <a:off x="813816" y="6355080"/>
            <a:ext cx="9875520" cy="274320"/>
          </a:xfrm>
          <a:prstGeom prst="rect">
            <a:avLst/>
          </a:prstGeom>
          <a:noFill/>
          <a:ln/>
        </p:spPr>
        <p:txBody>
          <a:bodyPr wrap="square" lIns="0" tIns="0" rIns="0" bIns="0" rtlCol="0" anchor="t"/>
          <a:lstStyle/>
          <a:p>
            <a:pPr indent="0" marL="0">
              <a:buNone/>
            </a:pPr>
            <a:r>
              <a:rPr lang="en-US" sz="1200" dirty="0">
                <a:solidFill>
                  <a:srgbClr val="5C6B7C"/>
                </a:solidFill>
                <a:latin typeface="Arial" pitchFamily="34" charset="0"/>
                <a:ea typeface="Arial" pitchFamily="34" charset="-122"/>
                <a:cs typeface="Arial" pitchFamily="34" charset="-120"/>
              </a:rPr>
              <a:t>Source: SAPS recorded crime, national total per financial year</a:t>
            </a:r>
            <a:endParaRPr lang="en-US" sz="1200" dirty="0"/>
          </a:p>
        </p:txBody>
      </p:sp>
      <p:sp>
        <p:nvSpPr>
          <p:cNvPr id="25" name="Slide Number Placeholder 0"/>
          <p:cNvSpPr>
            <a:spLocks noGrp="1"/>
          </p:cNvSpPr>
          <p:nvPr>
            <p:ph type="sldNum" sz="quarter" idx="4294967295"/>
          </p:nvPr>
        </p:nvSpPr>
        <p:spPr>
          <a:xfrm>
            <a:off x="11064240" y="635508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5C6B7C"/>
                </a:solidFill>
                <a:latin typeface="Arial"/>
                <a:ea typeface="Arial"/>
                <a:cs typeface="Aria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Province Eastern Cape"/>
          <p:cNvSpPr/>
          <p:nvPr/>
        </p:nvSpPr>
        <p:spPr>
          <a:xfrm>
            <a:off x="2724778" y="3956891"/>
            <a:ext cx="2160364" cy="1715280"/>
          </a:xfrm>
          <a:custGeom>
            <a:avLst/>
            <a:gdLst/>
            <a:ahLst/>
            <a:cxnLst/>
            <a:rect l="l" t="t" r="r" b="b"/>
            <a:pathLst>
              <a:path w="2160364" h="1715280">
                <a:moveTo>
                  <a:pt x="2023110" y="45222"/>
                </a:moveTo>
                <a:lnTo>
                  <a:pt x="2058812" y="46016"/>
                </a:lnTo>
                <a:lnTo>
                  <a:pt x="2072299" y="76164"/>
                </a:lnTo>
                <a:lnTo>
                  <a:pt x="2141323" y="187237"/>
                </a:lnTo>
                <a:lnTo>
                  <a:pt x="2120695" y="191997"/>
                </a:lnTo>
                <a:lnTo>
                  <a:pt x="2111175" y="233253"/>
                </a:lnTo>
                <a:lnTo>
                  <a:pt x="2093721" y="247533"/>
                </a:lnTo>
                <a:lnTo>
                  <a:pt x="2042944" y="217385"/>
                </a:lnTo>
                <a:lnTo>
                  <a:pt x="1999309" y="218179"/>
                </a:lnTo>
                <a:lnTo>
                  <a:pt x="1973921" y="155502"/>
                </a:lnTo>
                <a:lnTo>
                  <a:pt x="1962813" y="105519"/>
                </a:lnTo>
                <a:lnTo>
                  <a:pt x="1945359" y="84098"/>
                </a:lnTo>
                <a:lnTo>
                  <a:pt x="1946946" y="57916"/>
                </a:lnTo>
                <a:lnTo>
                  <a:pt x="1963607" y="11107"/>
                </a:lnTo>
                <a:lnTo>
                  <a:pt x="2023110" y="45222"/>
                </a:lnTo>
                <a:close/>
                <a:moveTo>
                  <a:pt x="1332872" y="130114"/>
                </a:moveTo>
                <a:lnTo>
                  <a:pt x="1356674" y="132494"/>
                </a:lnTo>
                <a:lnTo>
                  <a:pt x="1397929" y="203104"/>
                </a:lnTo>
                <a:lnTo>
                  <a:pt x="1440772" y="247533"/>
                </a:lnTo>
                <a:lnTo>
                  <a:pt x="1478060" y="250707"/>
                </a:lnTo>
                <a:lnTo>
                  <a:pt x="1539150" y="272922"/>
                </a:lnTo>
                <a:lnTo>
                  <a:pt x="1538357" y="251500"/>
                </a:lnTo>
                <a:lnTo>
                  <a:pt x="1558191" y="208658"/>
                </a:lnTo>
                <a:lnTo>
                  <a:pt x="1555811" y="185650"/>
                </a:lnTo>
                <a:lnTo>
                  <a:pt x="1581199" y="162642"/>
                </a:lnTo>
                <a:lnTo>
                  <a:pt x="1581199" y="114246"/>
                </a:lnTo>
                <a:lnTo>
                  <a:pt x="1601827" y="105519"/>
                </a:lnTo>
                <a:lnTo>
                  <a:pt x="1625628" y="70611"/>
                </a:lnTo>
                <a:lnTo>
                  <a:pt x="1673231" y="53950"/>
                </a:lnTo>
                <a:lnTo>
                  <a:pt x="1707346" y="60297"/>
                </a:lnTo>
                <a:lnTo>
                  <a:pt x="1773196" y="34909"/>
                </a:lnTo>
                <a:lnTo>
                  <a:pt x="1820006" y="0"/>
                </a:lnTo>
                <a:lnTo>
                  <a:pt x="1849361" y="41256"/>
                </a:lnTo>
                <a:lnTo>
                  <a:pt x="1836667" y="75371"/>
                </a:lnTo>
                <a:lnTo>
                  <a:pt x="1771610" y="139634"/>
                </a:lnTo>
                <a:lnTo>
                  <a:pt x="1751775" y="128527"/>
                </a:lnTo>
                <a:lnTo>
                  <a:pt x="1741461" y="150742"/>
                </a:lnTo>
                <a:lnTo>
                  <a:pt x="1741461" y="197551"/>
                </a:lnTo>
                <a:lnTo>
                  <a:pt x="1771610" y="235633"/>
                </a:lnTo>
                <a:lnTo>
                  <a:pt x="1800171" y="243567"/>
                </a:lnTo>
                <a:lnTo>
                  <a:pt x="1813659" y="213418"/>
                </a:lnTo>
                <a:lnTo>
                  <a:pt x="1842220" y="250707"/>
                </a:lnTo>
                <a:lnTo>
                  <a:pt x="1905690" y="277682"/>
                </a:lnTo>
                <a:lnTo>
                  <a:pt x="1951706" y="264988"/>
                </a:lnTo>
                <a:lnTo>
                  <a:pt x="1988995" y="293549"/>
                </a:lnTo>
                <a:lnTo>
                  <a:pt x="2045325" y="303863"/>
                </a:lnTo>
                <a:lnTo>
                  <a:pt x="2097687" y="355433"/>
                </a:lnTo>
                <a:lnTo>
                  <a:pt x="2123869" y="367333"/>
                </a:lnTo>
                <a:lnTo>
                  <a:pt x="2141323" y="398275"/>
                </a:lnTo>
                <a:lnTo>
                  <a:pt x="2144497" y="431597"/>
                </a:lnTo>
                <a:lnTo>
                  <a:pt x="2160364" y="457778"/>
                </a:lnTo>
                <a:lnTo>
                  <a:pt x="2104034" y="543463"/>
                </a:lnTo>
                <a:lnTo>
                  <a:pt x="2059605" y="590272"/>
                </a:lnTo>
                <a:lnTo>
                  <a:pt x="2035804" y="598999"/>
                </a:lnTo>
                <a:lnTo>
                  <a:pt x="1963607" y="679130"/>
                </a:lnTo>
                <a:lnTo>
                  <a:pt x="1924731" y="694998"/>
                </a:lnTo>
                <a:lnTo>
                  <a:pt x="1919178" y="718799"/>
                </a:lnTo>
                <a:lnTo>
                  <a:pt x="1880302" y="769575"/>
                </a:lnTo>
                <a:lnTo>
                  <a:pt x="1865228" y="802104"/>
                </a:lnTo>
                <a:lnTo>
                  <a:pt x="1846187" y="812418"/>
                </a:lnTo>
                <a:lnTo>
                  <a:pt x="1831113" y="846533"/>
                </a:lnTo>
                <a:lnTo>
                  <a:pt x="1762883" y="939358"/>
                </a:lnTo>
                <a:lnTo>
                  <a:pt x="1689099" y="1016315"/>
                </a:lnTo>
                <a:lnTo>
                  <a:pt x="1668471" y="1049637"/>
                </a:lnTo>
                <a:lnTo>
                  <a:pt x="1570092" y="1134528"/>
                </a:lnTo>
                <a:lnTo>
                  <a:pt x="1554225" y="1140082"/>
                </a:lnTo>
                <a:lnTo>
                  <a:pt x="1535977" y="1180544"/>
                </a:lnTo>
                <a:lnTo>
                  <a:pt x="1478854" y="1241634"/>
                </a:lnTo>
                <a:lnTo>
                  <a:pt x="1431251" y="1269402"/>
                </a:lnTo>
                <a:lnTo>
                  <a:pt x="1396343" y="1311451"/>
                </a:lnTo>
                <a:lnTo>
                  <a:pt x="1354294" y="1336046"/>
                </a:lnTo>
                <a:lnTo>
                  <a:pt x="1345566" y="1355087"/>
                </a:lnTo>
                <a:lnTo>
                  <a:pt x="1261469" y="1419351"/>
                </a:lnTo>
                <a:lnTo>
                  <a:pt x="1249568" y="1437598"/>
                </a:lnTo>
                <a:lnTo>
                  <a:pt x="1197205" y="1460606"/>
                </a:lnTo>
                <a:lnTo>
                  <a:pt x="1119454" y="1505035"/>
                </a:lnTo>
                <a:lnTo>
                  <a:pt x="1082959" y="1532010"/>
                </a:lnTo>
                <a:lnTo>
                  <a:pt x="1017109" y="1536770"/>
                </a:lnTo>
                <a:lnTo>
                  <a:pt x="961572" y="1517729"/>
                </a:lnTo>
                <a:lnTo>
                  <a:pt x="922697" y="1516142"/>
                </a:lnTo>
                <a:lnTo>
                  <a:pt x="874301" y="1529630"/>
                </a:lnTo>
                <a:lnTo>
                  <a:pt x="844153" y="1551051"/>
                </a:lnTo>
                <a:lnTo>
                  <a:pt x="827492" y="1612934"/>
                </a:lnTo>
                <a:lnTo>
                  <a:pt x="852086" y="1643083"/>
                </a:lnTo>
                <a:lnTo>
                  <a:pt x="821938" y="1654190"/>
                </a:lnTo>
                <a:lnTo>
                  <a:pt x="768782" y="1648636"/>
                </a:lnTo>
                <a:lnTo>
                  <a:pt x="730700" y="1628802"/>
                </a:lnTo>
                <a:lnTo>
                  <a:pt x="679924" y="1621662"/>
                </a:lnTo>
                <a:lnTo>
                  <a:pt x="637875" y="1632769"/>
                </a:lnTo>
                <a:lnTo>
                  <a:pt x="631528" y="1659744"/>
                </a:lnTo>
                <a:lnTo>
                  <a:pt x="607726" y="1693065"/>
                </a:lnTo>
                <a:lnTo>
                  <a:pt x="612487" y="1715280"/>
                </a:lnTo>
                <a:lnTo>
                  <a:pt x="504587" y="1706553"/>
                </a:lnTo>
                <a:lnTo>
                  <a:pt x="476819" y="1685925"/>
                </a:lnTo>
                <a:lnTo>
                  <a:pt x="414143" y="1666884"/>
                </a:lnTo>
                <a:lnTo>
                  <a:pt x="362573" y="1662917"/>
                </a:lnTo>
                <a:lnTo>
                  <a:pt x="264194" y="1642289"/>
                </a:lnTo>
                <a:lnTo>
                  <a:pt x="276888" y="1597067"/>
                </a:lnTo>
                <a:lnTo>
                  <a:pt x="234839" y="1568505"/>
                </a:lnTo>
                <a:lnTo>
                  <a:pt x="184063" y="1563745"/>
                </a:lnTo>
                <a:lnTo>
                  <a:pt x="203104" y="1535183"/>
                </a:lnTo>
                <a:lnTo>
                  <a:pt x="254674" y="1505035"/>
                </a:lnTo>
                <a:lnTo>
                  <a:pt x="237220" y="1445532"/>
                </a:lnTo>
                <a:lnTo>
                  <a:pt x="199931" y="1421731"/>
                </a:lnTo>
                <a:lnTo>
                  <a:pt x="149155" y="1409830"/>
                </a:lnTo>
                <a:lnTo>
                  <a:pt x="82511" y="1409037"/>
                </a:lnTo>
                <a:lnTo>
                  <a:pt x="2380" y="1417764"/>
                </a:lnTo>
                <a:lnTo>
                  <a:pt x="0" y="1387615"/>
                </a:lnTo>
                <a:lnTo>
                  <a:pt x="46016" y="1290824"/>
                </a:lnTo>
                <a:lnTo>
                  <a:pt x="45222" y="1257502"/>
                </a:lnTo>
                <a:lnTo>
                  <a:pt x="68230" y="1205139"/>
                </a:lnTo>
                <a:lnTo>
                  <a:pt x="122973" y="1169437"/>
                </a:lnTo>
                <a:lnTo>
                  <a:pt x="161055" y="1167850"/>
                </a:lnTo>
                <a:lnTo>
                  <a:pt x="172956" y="1151189"/>
                </a:lnTo>
                <a:lnTo>
                  <a:pt x="145188" y="1111520"/>
                </a:lnTo>
                <a:lnTo>
                  <a:pt x="131700" y="1045670"/>
                </a:lnTo>
                <a:lnTo>
                  <a:pt x="132494" y="1012348"/>
                </a:lnTo>
                <a:lnTo>
                  <a:pt x="155502" y="982993"/>
                </a:lnTo>
                <a:lnTo>
                  <a:pt x="234839" y="967919"/>
                </a:lnTo>
                <a:lnTo>
                  <a:pt x="254674" y="932217"/>
                </a:lnTo>
                <a:lnTo>
                  <a:pt x="278475" y="913176"/>
                </a:lnTo>
                <a:lnTo>
                  <a:pt x="316557" y="925870"/>
                </a:lnTo>
                <a:lnTo>
                  <a:pt x="357813" y="902069"/>
                </a:lnTo>
                <a:lnTo>
                  <a:pt x="375267" y="881441"/>
                </a:lnTo>
                <a:lnTo>
                  <a:pt x="383201" y="831459"/>
                </a:lnTo>
                <a:lnTo>
                  <a:pt x="399862" y="810037"/>
                </a:lnTo>
                <a:lnTo>
                  <a:pt x="383201" y="784649"/>
                </a:lnTo>
                <a:lnTo>
                  <a:pt x="388754" y="744187"/>
                </a:lnTo>
                <a:lnTo>
                  <a:pt x="390341" y="731493"/>
                </a:lnTo>
                <a:lnTo>
                  <a:pt x="442704" y="714039"/>
                </a:lnTo>
                <a:lnTo>
                  <a:pt x="491100" y="706898"/>
                </a:lnTo>
                <a:lnTo>
                  <a:pt x="493480" y="645015"/>
                </a:lnTo>
                <a:lnTo>
                  <a:pt x="506174" y="583132"/>
                </a:lnTo>
                <a:lnTo>
                  <a:pt x="566471" y="575991"/>
                </a:lnTo>
                <a:lnTo>
                  <a:pt x="625181" y="532356"/>
                </a:lnTo>
                <a:lnTo>
                  <a:pt x="697378" y="497447"/>
                </a:lnTo>
                <a:lnTo>
                  <a:pt x="736253" y="506968"/>
                </a:lnTo>
                <a:lnTo>
                  <a:pt x="764022" y="452225"/>
                </a:lnTo>
                <a:lnTo>
                  <a:pt x="781476" y="386374"/>
                </a:lnTo>
                <a:lnTo>
                  <a:pt x="785443" y="332425"/>
                </a:lnTo>
                <a:lnTo>
                  <a:pt x="773542" y="314177"/>
                </a:lnTo>
                <a:lnTo>
                  <a:pt x="767988" y="256261"/>
                </a:lnTo>
                <a:lnTo>
                  <a:pt x="810831" y="253087"/>
                </a:lnTo>
                <a:lnTo>
                  <a:pt x="817971" y="272922"/>
                </a:lnTo>
                <a:lnTo>
                  <a:pt x="844946" y="282442"/>
                </a:lnTo>
                <a:lnTo>
                  <a:pt x="878268" y="256261"/>
                </a:lnTo>
                <a:lnTo>
                  <a:pt x="893342" y="225319"/>
                </a:lnTo>
                <a:lnTo>
                  <a:pt x="906829" y="234839"/>
                </a:lnTo>
                <a:lnTo>
                  <a:pt x="967919" y="201518"/>
                </a:lnTo>
                <a:lnTo>
                  <a:pt x="1008381" y="239600"/>
                </a:lnTo>
                <a:lnTo>
                  <a:pt x="1055984" y="230873"/>
                </a:lnTo>
                <a:lnTo>
                  <a:pt x="1083752" y="268161"/>
                </a:lnTo>
                <a:lnTo>
                  <a:pt x="1132942" y="277682"/>
                </a:lnTo>
                <a:lnTo>
                  <a:pt x="1155950" y="264194"/>
                </a:lnTo>
                <a:lnTo>
                  <a:pt x="1177371" y="278475"/>
                </a:lnTo>
                <a:lnTo>
                  <a:pt x="1228147" y="243567"/>
                </a:lnTo>
                <a:lnTo>
                  <a:pt x="1220213" y="222145"/>
                </a:lnTo>
                <a:lnTo>
                  <a:pt x="1255122" y="222145"/>
                </a:lnTo>
                <a:lnTo>
                  <a:pt x="1259882" y="207071"/>
                </a:lnTo>
                <a:lnTo>
                  <a:pt x="1309071" y="201518"/>
                </a:lnTo>
                <a:lnTo>
                  <a:pt x="1317005" y="162642"/>
                </a:lnTo>
                <a:lnTo>
                  <a:pt x="1336046" y="160262"/>
                </a:lnTo>
                <a:lnTo>
                  <a:pt x="1332872" y="130114"/>
                </a:lnTo>
                <a:close/>
              </a:path>
            </a:pathLst>
          </a:custGeom>
          <a:solidFill>
            <a:srgbClr val="5B96E0"/>
          </a:solidFill>
          <a:ln w="25400">
            <a:solidFill>
              <a:srgbClr val="EEF2F6"/>
            </a:solidFill>
            <a:prstDash val="solid"/>
          </a:ln>
        </p:spPr>
      </p:sp>
      <p:sp>
        <p:nvSpPr>
          <p:cNvPr id="3" name="Province Limpopo"/>
          <p:cNvSpPr/>
          <p:nvPr/>
        </p:nvSpPr>
        <p:spPr>
          <a:xfrm>
            <a:off x="3759340" y="765138"/>
            <a:ext cx="1709726" cy="1293997"/>
          </a:xfrm>
          <a:custGeom>
            <a:avLst/>
            <a:gdLst/>
            <a:ahLst/>
            <a:cxnLst/>
            <a:rect l="l" t="t" r="r" b="b"/>
            <a:pathLst>
              <a:path w="1709726" h="1293997">
                <a:moveTo>
                  <a:pt x="0" y="1010762"/>
                </a:moveTo>
                <a:lnTo>
                  <a:pt x="20628" y="986167"/>
                </a:lnTo>
                <a:lnTo>
                  <a:pt x="39669" y="939358"/>
                </a:lnTo>
                <a:lnTo>
                  <a:pt x="96792" y="881441"/>
                </a:lnTo>
                <a:lnTo>
                  <a:pt x="138841" y="854466"/>
                </a:lnTo>
                <a:lnTo>
                  <a:pt x="145981" y="799723"/>
                </a:lnTo>
                <a:lnTo>
                  <a:pt x="167402" y="691824"/>
                </a:lnTo>
                <a:lnTo>
                  <a:pt x="166609" y="672783"/>
                </a:lnTo>
                <a:lnTo>
                  <a:pt x="188030" y="609313"/>
                </a:lnTo>
                <a:lnTo>
                  <a:pt x="208658" y="613280"/>
                </a:lnTo>
                <a:lnTo>
                  <a:pt x="226112" y="560124"/>
                </a:lnTo>
                <a:lnTo>
                  <a:pt x="273715" y="534736"/>
                </a:lnTo>
                <a:lnTo>
                  <a:pt x="295929" y="505381"/>
                </a:lnTo>
                <a:lnTo>
                  <a:pt x="359400" y="493480"/>
                </a:lnTo>
                <a:lnTo>
                  <a:pt x="377647" y="434770"/>
                </a:lnTo>
                <a:lnTo>
                  <a:pt x="406209" y="426043"/>
                </a:lnTo>
                <a:lnTo>
                  <a:pt x="423663" y="436357"/>
                </a:lnTo>
                <a:lnTo>
                  <a:pt x="430803" y="397482"/>
                </a:lnTo>
                <a:lnTo>
                  <a:pt x="468885" y="380027"/>
                </a:lnTo>
                <a:lnTo>
                  <a:pt x="484753" y="359400"/>
                </a:lnTo>
                <a:lnTo>
                  <a:pt x="482373" y="332425"/>
                </a:lnTo>
                <a:lnTo>
                  <a:pt x="509348" y="318144"/>
                </a:lnTo>
                <a:lnTo>
                  <a:pt x="517281" y="281649"/>
                </a:lnTo>
                <a:lnTo>
                  <a:pt x="553777" y="249914"/>
                </a:lnTo>
                <a:lnTo>
                  <a:pt x="564884" y="215005"/>
                </a:lnTo>
                <a:lnTo>
                  <a:pt x="610107" y="180096"/>
                </a:lnTo>
                <a:lnTo>
                  <a:pt x="668816" y="180096"/>
                </a:lnTo>
                <a:lnTo>
                  <a:pt x="792583" y="128527"/>
                </a:lnTo>
                <a:lnTo>
                  <a:pt x="810831" y="99172"/>
                </a:lnTo>
                <a:lnTo>
                  <a:pt x="808451" y="70611"/>
                </a:lnTo>
                <a:lnTo>
                  <a:pt x="837012" y="34909"/>
                </a:lnTo>
                <a:lnTo>
                  <a:pt x="875094" y="32528"/>
                </a:lnTo>
                <a:lnTo>
                  <a:pt x="892549" y="19834"/>
                </a:lnTo>
                <a:lnTo>
                  <a:pt x="941738" y="25388"/>
                </a:lnTo>
                <a:lnTo>
                  <a:pt x="966333" y="11901"/>
                </a:lnTo>
                <a:lnTo>
                  <a:pt x="1032183" y="0"/>
                </a:lnTo>
                <a:lnTo>
                  <a:pt x="1063124" y="2380"/>
                </a:lnTo>
                <a:lnTo>
                  <a:pt x="1122628" y="30942"/>
                </a:lnTo>
                <a:lnTo>
                  <a:pt x="1181338" y="71404"/>
                </a:lnTo>
                <a:lnTo>
                  <a:pt x="1214659" y="73784"/>
                </a:lnTo>
                <a:lnTo>
                  <a:pt x="1233700" y="90445"/>
                </a:lnTo>
                <a:lnTo>
                  <a:pt x="1299551" y="80924"/>
                </a:lnTo>
                <a:lnTo>
                  <a:pt x="1339219" y="91238"/>
                </a:lnTo>
                <a:lnTo>
                  <a:pt x="1405070" y="72991"/>
                </a:lnTo>
                <a:lnTo>
                  <a:pt x="1536770" y="107899"/>
                </a:lnTo>
                <a:lnTo>
                  <a:pt x="1617695" y="436357"/>
                </a:lnTo>
                <a:lnTo>
                  <a:pt x="1610554" y="541876"/>
                </a:lnTo>
                <a:lnTo>
                  <a:pt x="1617695" y="573611"/>
                </a:lnTo>
                <a:lnTo>
                  <a:pt x="1647050" y="614073"/>
                </a:lnTo>
                <a:lnTo>
                  <a:pt x="1674818" y="716419"/>
                </a:lnTo>
                <a:lnTo>
                  <a:pt x="1709726" y="769575"/>
                </a:lnTo>
                <a:lnTo>
                  <a:pt x="1685925" y="769575"/>
                </a:lnTo>
                <a:lnTo>
                  <a:pt x="1663710" y="802897"/>
                </a:lnTo>
                <a:lnTo>
                  <a:pt x="1639116" y="787029"/>
                </a:lnTo>
                <a:lnTo>
                  <a:pt x="1628802" y="800517"/>
                </a:lnTo>
                <a:lnTo>
                  <a:pt x="1580406" y="788616"/>
                </a:lnTo>
                <a:lnTo>
                  <a:pt x="1569299" y="801310"/>
                </a:lnTo>
                <a:lnTo>
                  <a:pt x="1516936" y="817971"/>
                </a:lnTo>
                <a:lnTo>
                  <a:pt x="1581199" y="827492"/>
                </a:lnTo>
                <a:lnTo>
                  <a:pt x="1589133" y="842566"/>
                </a:lnTo>
                <a:lnTo>
                  <a:pt x="1556605" y="944911"/>
                </a:lnTo>
                <a:lnTo>
                  <a:pt x="1553431" y="975060"/>
                </a:lnTo>
                <a:lnTo>
                  <a:pt x="1576439" y="976646"/>
                </a:lnTo>
                <a:lnTo>
                  <a:pt x="1579613" y="1001241"/>
                </a:lnTo>
                <a:lnTo>
                  <a:pt x="1620868" y="1045670"/>
                </a:lnTo>
                <a:lnTo>
                  <a:pt x="1594687" y="1074232"/>
                </a:lnTo>
                <a:lnTo>
                  <a:pt x="1546291" y="1091686"/>
                </a:lnTo>
                <a:lnTo>
                  <a:pt x="1546291" y="1127388"/>
                </a:lnTo>
                <a:lnTo>
                  <a:pt x="1574059" y="1136908"/>
                </a:lnTo>
                <a:lnTo>
                  <a:pt x="1565332" y="1181338"/>
                </a:lnTo>
                <a:lnTo>
                  <a:pt x="1531217" y="1176577"/>
                </a:lnTo>
                <a:lnTo>
                  <a:pt x="1508209" y="1190858"/>
                </a:lnTo>
                <a:lnTo>
                  <a:pt x="1464573" y="1194825"/>
                </a:lnTo>
                <a:lnTo>
                  <a:pt x="1469333" y="1163883"/>
                </a:lnTo>
                <a:lnTo>
                  <a:pt x="1497101" y="1154363"/>
                </a:lnTo>
                <a:lnTo>
                  <a:pt x="1483614" y="1102000"/>
                </a:lnTo>
                <a:lnTo>
                  <a:pt x="1462193" y="1084546"/>
                </a:lnTo>
                <a:lnTo>
                  <a:pt x="1488374" y="1044083"/>
                </a:lnTo>
                <a:lnTo>
                  <a:pt x="1470127" y="1042497"/>
                </a:lnTo>
                <a:lnTo>
                  <a:pt x="1451879" y="1006001"/>
                </a:lnTo>
                <a:lnTo>
                  <a:pt x="1384442" y="972680"/>
                </a:lnTo>
                <a:lnTo>
                  <a:pt x="1360641" y="943325"/>
                </a:lnTo>
                <a:lnTo>
                  <a:pt x="1350327" y="980613"/>
                </a:lnTo>
                <a:lnTo>
                  <a:pt x="1317005" y="988547"/>
                </a:lnTo>
                <a:lnTo>
                  <a:pt x="1292410" y="1018695"/>
                </a:lnTo>
                <a:lnTo>
                  <a:pt x="1240841" y="998068"/>
                </a:lnTo>
                <a:lnTo>
                  <a:pt x="1158330" y="1014729"/>
                </a:lnTo>
                <a:lnTo>
                  <a:pt x="1163883" y="1065505"/>
                </a:lnTo>
                <a:lnTo>
                  <a:pt x="1157536" y="1090893"/>
                </a:lnTo>
                <a:lnTo>
                  <a:pt x="1099620" y="1137702"/>
                </a:lnTo>
                <a:lnTo>
                  <a:pt x="1048844" y="1194825"/>
                </a:lnTo>
                <a:lnTo>
                  <a:pt x="1062331" y="1216246"/>
                </a:lnTo>
                <a:lnTo>
                  <a:pt x="1049637" y="1239254"/>
                </a:lnTo>
                <a:lnTo>
                  <a:pt x="1023456" y="1247981"/>
                </a:lnTo>
                <a:lnTo>
                  <a:pt x="988547" y="1240047"/>
                </a:lnTo>
                <a:lnTo>
                  <a:pt x="933804" y="1166263"/>
                </a:lnTo>
                <a:lnTo>
                  <a:pt x="920317" y="1171817"/>
                </a:lnTo>
                <a:lnTo>
                  <a:pt x="921110" y="1121041"/>
                </a:lnTo>
                <a:lnTo>
                  <a:pt x="944118" y="1102793"/>
                </a:lnTo>
                <a:lnTo>
                  <a:pt x="942531" y="1068678"/>
                </a:lnTo>
                <a:lnTo>
                  <a:pt x="882235" y="1097240"/>
                </a:lnTo>
                <a:lnTo>
                  <a:pt x="858433" y="1143255"/>
                </a:lnTo>
                <a:lnTo>
                  <a:pt x="831459" y="1157536"/>
                </a:lnTo>
                <a:lnTo>
                  <a:pt x="812418" y="1118661"/>
                </a:lnTo>
                <a:lnTo>
                  <a:pt x="788616" y="1118661"/>
                </a:lnTo>
                <a:lnTo>
                  <a:pt x="780682" y="1138495"/>
                </a:lnTo>
                <a:lnTo>
                  <a:pt x="725146" y="1140875"/>
                </a:lnTo>
                <a:lnTo>
                  <a:pt x="683097" y="1164677"/>
                </a:lnTo>
                <a:lnTo>
                  <a:pt x="673577" y="1196412"/>
                </a:lnTo>
                <a:lnTo>
                  <a:pt x="639461" y="1210692"/>
                </a:lnTo>
                <a:lnTo>
                  <a:pt x="606933" y="1239254"/>
                </a:lnTo>
                <a:lnTo>
                  <a:pt x="618040" y="1253535"/>
                </a:lnTo>
                <a:lnTo>
                  <a:pt x="684684" y="1227353"/>
                </a:lnTo>
                <a:lnTo>
                  <a:pt x="702138" y="1263849"/>
                </a:lnTo>
                <a:lnTo>
                  <a:pt x="660089" y="1272576"/>
                </a:lnTo>
                <a:lnTo>
                  <a:pt x="630734" y="1293997"/>
                </a:lnTo>
                <a:lnTo>
                  <a:pt x="587892" y="1290824"/>
                </a:lnTo>
                <a:lnTo>
                  <a:pt x="568058" y="1253535"/>
                </a:lnTo>
                <a:lnTo>
                  <a:pt x="536322" y="1242428"/>
                </a:lnTo>
                <a:lnTo>
                  <a:pt x="524422" y="1209106"/>
                </a:lnTo>
                <a:lnTo>
                  <a:pt x="562504" y="1212279"/>
                </a:lnTo>
                <a:lnTo>
                  <a:pt x="565677" y="1193238"/>
                </a:lnTo>
                <a:lnTo>
                  <a:pt x="527595" y="1165470"/>
                </a:lnTo>
                <a:lnTo>
                  <a:pt x="486340" y="1155156"/>
                </a:lnTo>
                <a:lnTo>
                  <a:pt x="468092" y="1162297"/>
                </a:lnTo>
                <a:lnTo>
                  <a:pt x="393515" y="1148809"/>
                </a:lnTo>
                <a:lnTo>
                  <a:pt x="369713" y="1155950"/>
                </a:lnTo>
                <a:lnTo>
                  <a:pt x="349879" y="1202759"/>
                </a:lnTo>
                <a:lnTo>
                  <a:pt x="337978" y="1182924"/>
                </a:lnTo>
                <a:lnTo>
                  <a:pt x="300690" y="1184511"/>
                </a:lnTo>
                <a:lnTo>
                  <a:pt x="276095" y="1163090"/>
                </a:lnTo>
                <a:lnTo>
                  <a:pt x="242773" y="1155950"/>
                </a:lnTo>
                <a:lnTo>
                  <a:pt x="203104" y="1098826"/>
                </a:lnTo>
                <a:lnTo>
                  <a:pt x="193584" y="1048050"/>
                </a:lnTo>
                <a:lnTo>
                  <a:pt x="168989" y="1074232"/>
                </a:lnTo>
                <a:lnTo>
                  <a:pt x="114246" y="1105173"/>
                </a:lnTo>
                <a:lnTo>
                  <a:pt x="69817" y="1090099"/>
                </a:lnTo>
                <a:lnTo>
                  <a:pt x="16661" y="1083752"/>
                </a:lnTo>
                <a:lnTo>
                  <a:pt x="2380" y="1055191"/>
                </a:lnTo>
                <a:lnTo>
                  <a:pt x="0" y="1010762"/>
                </a:lnTo>
                <a:close/>
              </a:path>
            </a:pathLst>
          </a:custGeom>
          <a:solidFill>
            <a:srgbClr val="8DB6EC"/>
          </a:solidFill>
          <a:ln w="25400">
            <a:solidFill>
              <a:srgbClr val="EEF2F6"/>
            </a:solidFill>
            <a:prstDash val="solid"/>
          </a:ln>
        </p:spPr>
      </p:sp>
      <p:sp>
        <p:nvSpPr>
          <p:cNvPr id="4" name="Province KwaZulu-Natal"/>
          <p:cNvSpPr/>
          <p:nvPr/>
        </p:nvSpPr>
        <p:spPr>
          <a:xfrm>
            <a:off x="4466239" y="2697009"/>
            <a:ext cx="1285270" cy="1717660"/>
          </a:xfrm>
          <a:custGeom>
            <a:avLst/>
            <a:gdLst/>
            <a:ahLst/>
            <a:cxnLst/>
            <a:rect l="l" t="t" r="r" b="b"/>
            <a:pathLst>
              <a:path w="1285270" h="1717660">
                <a:moveTo>
                  <a:pt x="78544" y="1259882"/>
                </a:moveTo>
                <a:lnTo>
                  <a:pt x="119006" y="1233700"/>
                </a:lnTo>
                <a:lnTo>
                  <a:pt x="106312" y="1198792"/>
                </a:lnTo>
                <a:lnTo>
                  <a:pt x="123767" y="1133735"/>
                </a:lnTo>
                <a:lnTo>
                  <a:pt x="155502" y="1117867"/>
                </a:lnTo>
                <a:lnTo>
                  <a:pt x="167402" y="1053604"/>
                </a:lnTo>
                <a:lnTo>
                  <a:pt x="199137" y="1036150"/>
                </a:lnTo>
                <a:lnTo>
                  <a:pt x="207865" y="1004415"/>
                </a:lnTo>
                <a:lnTo>
                  <a:pt x="172163" y="899689"/>
                </a:lnTo>
                <a:lnTo>
                  <a:pt x="142014" y="890962"/>
                </a:lnTo>
                <a:lnTo>
                  <a:pt x="117420" y="859227"/>
                </a:lnTo>
                <a:lnTo>
                  <a:pt x="73784" y="824318"/>
                </a:lnTo>
                <a:lnTo>
                  <a:pt x="38082" y="768782"/>
                </a:lnTo>
                <a:lnTo>
                  <a:pt x="73784" y="688651"/>
                </a:lnTo>
                <a:lnTo>
                  <a:pt x="139634" y="673577"/>
                </a:lnTo>
                <a:lnTo>
                  <a:pt x="153915" y="634701"/>
                </a:lnTo>
                <a:lnTo>
                  <a:pt x="206278" y="602173"/>
                </a:lnTo>
                <a:lnTo>
                  <a:pt x="231666" y="566471"/>
                </a:lnTo>
                <a:lnTo>
                  <a:pt x="261814" y="560124"/>
                </a:lnTo>
                <a:lnTo>
                  <a:pt x="289582" y="508554"/>
                </a:lnTo>
                <a:lnTo>
                  <a:pt x="273715" y="478406"/>
                </a:lnTo>
                <a:lnTo>
                  <a:pt x="305450" y="382407"/>
                </a:lnTo>
                <a:lnTo>
                  <a:pt x="295929" y="318937"/>
                </a:lnTo>
                <a:lnTo>
                  <a:pt x="320524" y="299103"/>
                </a:lnTo>
                <a:lnTo>
                  <a:pt x="305450" y="263401"/>
                </a:lnTo>
                <a:lnTo>
                  <a:pt x="322904" y="237220"/>
                </a:lnTo>
                <a:lnTo>
                  <a:pt x="372094" y="202311"/>
                </a:lnTo>
                <a:lnTo>
                  <a:pt x="433977" y="210245"/>
                </a:lnTo>
                <a:lnTo>
                  <a:pt x="479993" y="180096"/>
                </a:lnTo>
                <a:lnTo>
                  <a:pt x="522835" y="170576"/>
                </a:lnTo>
                <a:lnTo>
                  <a:pt x="529182" y="184063"/>
                </a:lnTo>
                <a:lnTo>
                  <a:pt x="569644" y="186443"/>
                </a:lnTo>
                <a:lnTo>
                  <a:pt x="595826" y="173749"/>
                </a:lnTo>
                <a:lnTo>
                  <a:pt x="648189" y="199137"/>
                </a:lnTo>
                <a:lnTo>
                  <a:pt x="669610" y="190410"/>
                </a:lnTo>
                <a:lnTo>
                  <a:pt x="692618" y="208658"/>
                </a:lnTo>
                <a:lnTo>
                  <a:pt x="744981" y="198344"/>
                </a:lnTo>
                <a:lnTo>
                  <a:pt x="775129" y="162642"/>
                </a:lnTo>
                <a:lnTo>
                  <a:pt x="860020" y="198344"/>
                </a:lnTo>
                <a:lnTo>
                  <a:pt x="994894" y="206278"/>
                </a:lnTo>
                <a:lnTo>
                  <a:pt x="989340" y="118213"/>
                </a:lnTo>
                <a:lnTo>
                  <a:pt x="1008381" y="0"/>
                </a:lnTo>
                <a:lnTo>
                  <a:pt x="1055191" y="17454"/>
                </a:lnTo>
                <a:lnTo>
                  <a:pt x="1118661" y="26181"/>
                </a:lnTo>
                <a:lnTo>
                  <a:pt x="1285270" y="29355"/>
                </a:lnTo>
                <a:lnTo>
                  <a:pt x="1264642" y="141221"/>
                </a:lnTo>
                <a:lnTo>
                  <a:pt x="1208312" y="300690"/>
                </a:lnTo>
                <a:lnTo>
                  <a:pt x="1176577" y="445878"/>
                </a:lnTo>
                <a:lnTo>
                  <a:pt x="1178164" y="463332"/>
                </a:lnTo>
                <a:lnTo>
                  <a:pt x="1157536" y="572024"/>
                </a:lnTo>
                <a:lnTo>
                  <a:pt x="1117074" y="648189"/>
                </a:lnTo>
                <a:lnTo>
                  <a:pt x="1102000" y="717212"/>
                </a:lnTo>
                <a:lnTo>
                  <a:pt x="1009175" y="813211"/>
                </a:lnTo>
                <a:lnTo>
                  <a:pt x="981407" y="814798"/>
                </a:lnTo>
                <a:lnTo>
                  <a:pt x="986167" y="839392"/>
                </a:lnTo>
                <a:lnTo>
                  <a:pt x="948085" y="860813"/>
                </a:lnTo>
                <a:lnTo>
                  <a:pt x="912383" y="858433"/>
                </a:lnTo>
                <a:lnTo>
                  <a:pt x="906829" y="875888"/>
                </a:lnTo>
                <a:lnTo>
                  <a:pt x="845739" y="952845"/>
                </a:lnTo>
                <a:lnTo>
                  <a:pt x="824318" y="971886"/>
                </a:lnTo>
                <a:lnTo>
                  <a:pt x="729113" y="1110727"/>
                </a:lnTo>
                <a:lnTo>
                  <a:pt x="687857" y="1202759"/>
                </a:lnTo>
                <a:lnTo>
                  <a:pt x="687064" y="1245601"/>
                </a:lnTo>
                <a:lnTo>
                  <a:pt x="644222" y="1293997"/>
                </a:lnTo>
                <a:lnTo>
                  <a:pt x="602173" y="1381268"/>
                </a:lnTo>
                <a:lnTo>
                  <a:pt x="531562" y="1516142"/>
                </a:lnTo>
                <a:lnTo>
                  <a:pt x="479199" y="1625628"/>
                </a:lnTo>
                <a:lnTo>
                  <a:pt x="456985" y="1651016"/>
                </a:lnTo>
                <a:lnTo>
                  <a:pt x="418903" y="1717660"/>
                </a:lnTo>
                <a:lnTo>
                  <a:pt x="403035" y="1691479"/>
                </a:lnTo>
                <a:lnTo>
                  <a:pt x="399862" y="1658157"/>
                </a:lnTo>
                <a:lnTo>
                  <a:pt x="382407" y="1627215"/>
                </a:lnTo>
                <a:lnTo>
                  <a:pt x="356226" y="1615314"/>
                </a:lnTo>
                <a:lnTo>
                  <a:pt x="303863" y="1563745"/>
                </a:lnTo>
                <a:lnTo>
                  <a:pt x="247533" y="1553431"/>
                </a:lnTo>
                <a:lnTo>
                  <a:pt x="210245" y="1524870"/>
                </a:lnTo>
                <a:lnTo>
                  <a:pt x="164229" y="1537564"/>
                </a:lnTo>
                <a:lnTo>
                  <a:pt x="100759" y="1510589"/>
                </a:lnTo>
                <a:lnTo>
                  <a:pt x="72197" y="1473300"/>
                </a:lnTo>
                <a:lnTo>
                  <a:pt x="58710" y="1503448"/>
                </a:lnTo>
                <a:lnTo>
                  <a:pt x="30148" y="1495515"/>
                </a:lnTo>
                <a:lnTo>
                  <a:pt x="0" y="1457433"/>
                </a:lnTo>
                <a:lnTo>
                  <a:pt x="0" y="1410623"/>
                </a:lnTo>
                <a:lnTo>
                  <a:pt x="10314" y="1388409"/>
                </a:lnTo>
                <a:lnTo>
                  <a:pt x="30148" y="1399516"/>
                </a:lnTo>
                <a:lnTo>
                  <a:pt x="95205" y="1335253"/>
                </a:lnTo>
                <a:lnTo>
                  <a:pt x="107899" y="1301137"/>
                </a:lnTo>
                <a:lnTo>
                  <a:pt x="78544" y="1259882"/>
                </a:lnTo>
                <a:close/>
                <a:moveTo>
                  <a:pt x="281649" y="1305104"/>
                </a:moveTo>
                <a:lnTo>
                  <a:pt x="222145" y="1270989"/>
                </a:lnTo>
                <a:lnTo>
                  <a:pt x="205485" y="1317798"/>
                </a:lnTo>
                <a:lnTo>
                  <a:pt x="203898" y="1343980"/>
                </a:lnTo>
                <a:lnTo>
                  <a:pt x="221352" y="1365401"/>
                </a:lnTo>
                <a:lnTo>
                  <a:pt x="232459" y="1415384"/>
                </a:lnTo>
                <a:lnTo>
                  <a:pt x="257847" y="1478060"/>
                </a:lnTo>
                <a:lnTo>
                  <a:pt x="301483" y="1477267"/>
                </a:lnTo>
                <a:lnTo>
                  <a:pt x="352259" y="1507415"/>
                </a:lnTo>
                <a:lnTo>
                  <a:pt x="369713" y="1493135"/>
                </a:lnTo>
                <a:lnTo>
                  <a:pt x="379234" y="1451879"/>
                </a:lnTo>
                <a:lnTo>
                  <a:pt x="399862" y="1447119"/>
                </a:lnTo>
                <a:lnTo>
                  <a:pt x="330838" y="1336046"/>
                </a:lnTo>
                <a:lnTo>
                  <a:pt x="317351" y="1305898"/>
                </a:lnTo>
                <a:lnTo>
                  <a:pt x="281649" y="1305104"/>
                </a:lnTo>
                <a:close/>
              </a:path>
            </a:pathLst>
          </a:custGeom>
          <a:solidFill>
            <a:srgbClr val="2465C4"/>
          </a:solidFill>
          <a:ln w="25400">
            <a:solidFill>
              <a:srgbClr val="EEF2F6"/>
            </a:solidFill>
            <a:prstDash val="solid"/>
          </a:ln>
        </p:spPr>
      </p:sp>
      <p:sp>
        <p:nvSpPr>
          <p:cNvPr id="5" name="Province Western Cape"/>
          <p:cNvSpPr/>
          <p:nvPr/>
        </p:nvSpPr>
        <p:spPr>
          <a:xfrm>
            <a:off x="1228470" y="4263135"/>
            <a:ext cx="1896170" cy="1738288"/>
          </a:xfrm>
          <a:custGeom>
            <a:avLst/>
            <a:gdLst/>
            <a:ahLst/>
            <a:cxnLst/>
            <a:rect l="l" t="t" r="r" b="b"/>
            <a:pathLst>
              <a:path w="1896170" h="1738288">
                <a:moveTo>
                  <a:pt x="1760502" y="1336046"/>
                </a:moveTo>
                <a:lnTo>
                  <a:pt x="1700999" y="1351120"/>
                </a:lnTo>
                <a:lnTo>
                  <a:pt x="1681958" y="1374128"/>
                </a:lnTo>
                <a:lnTo>
                  <a:pt x="1696239" y="1391582"/>
                </a:lnTo>
                <a:lnTo>
                  <a:pt x="1561365" y="1386822"/>
                </a:lnTo>
                <a:lnTo>
                  <a:pt x="1517729" y="1366194"/>
                </a:lnTo>
                <a:lnTo>
                  <a:pt x="1454259" y="1356674"/>
                </a:lnTo>
                <a:lnTo>
                  <a:pt x="1411417" y="1386822"/>
                </a:lnTo>
                <a:lnTo>
                  <a:pt x="1373335" y="1386029"/>
                </a:lnTo>
                <a:lnTo>
                  <a:pt x="1339219" y="1402690"/>
                </a:lnTo>
                <a:lnTo>
                  <a:pt x="1338426" y="1436805"/>
                </a:lnTo>
                <a:lnTo>
                  <a:pt x="1292410" y="1452672"/>
                </a:lnTo>
                <a:lnTo>
                  <a:pt x="1275749" y="1468540"/>
                </a:lnTo>
                <a:lnTo>
                  <a:pt x="1269402" y="1505035"/>
                </a:lnTo>
                <a:lnTo>
                  <a:pt x="1216246" y="1531217"/>
                </a:lnTo>
                <a:lnTo>
                  <a:pt x="1162297" y="1519316"/>
                </a:lnTo>
                <a:lnTo>
                  <a:pt x="1116281" y="1549464"/>
                </a:lnTo>
                <a:lnTo>
                  <a:pt x="1091686" y="1551844"/>
                </a:lnTo>
                <a:lnTo>
                  <a:pt x="1044083" y="1534390"/>
                </a:lnTo>
                <a:lnTo>
                  <a:pt x="991721" y="1533597"/>
                </a:lnTo>
                <a:lnTo>
                  <a:pt x="961572" y="1551051"/>
                </a:lnTo>
                <a:lnTo>
                  <a:pt x="973473" y="1578026"/>
                </a:lnTo>
                <a:lnTo>
                  <a:pt x="921903" y="1570885"/>
                </a:lnTo>
                <a:lnTo>
                  <a:pt x="883028" y="1580406"/>
                </a:lnTo>
                <a:lnTo>
                  <a:pt x="843359" y="1631182"/>
                </a:lnTo>
                <a:lnTo>
                  <a:pt x="781476" y="1685925"/>
                </a:lnTo>
                <a:lnTo>
                  <a:pt x="754501" y="1720040"/>
                </a:lnTo>
                <a:lnTo>
                  <a:pt x="759261" y="1732734"/>
                </a:lnTo>
                <a:lnTo>
                  <a:pt x="729906" y="1738288"/>
                </a:lnTo>
                <a:lnTo>
                  <a:pt x="701345" y="1716073"/>
                </a:lnTo>
                <a:lnTo>
                  <a:pt x="641048" y="1730354"/>
                </a:lnTo>
                <a:lnTo>
                  <a:pt x="567264" y="1666884"/>
                </a:lnTo>
                <a:lnTo>
                  <a:pt x="539496" y="1671644"/>
                </a:lnTo>
                <a:lnTo>
                  <a:pt x="553777" y="1627215"/>
                </a:lnTo>
                <a:lnTo>
                  <a:pt x="527595" y="1590720"/>
                </a:lnTo>
                <a:lnTo>
                  <a:pt x="491100" y="1597067"/>
                </a:lnTo>
                <a:lnTo>
                  <a:pt x="472059" y="1569299"/>
                </a:lnTo>
                <a:lnTo>
                  <a:pt x="393515" y="1585960"/>
                </a:lnTo>
                <a:lnTo>
                  <a:pt x="401448" y="1497101"/>
                </a:lnTo>
                <a:lnTo>
                  <a:pt x="366540" y="1470127"/>
                </a:lnTo>
                <a:lnTo>
                  <a:pt x="313384" y="1474093"/>
                </a:lnTo>
                <a:lnTo>
                  <a:pt x="283235" y="1506622"/>
                </a:lnTo>
                <a:lnTo>
                  <a:pt x="295929" y="1546291"/>
                </a:lnTo>
                <a:lnTo>
                  <a:pt x="296723" y="1588340"/>
                </a:lnTo>
                <a:lnTo>
                  <a:pt x="277682" y="1571679"/>
                </a:lnTo>
                <a:lnTo>
                  <a:pt x="268161" y="1538357"/>
                </a:lnTo>
                <a:lnTo>
                  <a:pt x="247533" y="1515349"/>
                </a:lnTo>
                <a:lnTo>
                  <a:pt x="256261" y="1471713"/>
                </a:lnTo>
                <a:lnTo>
                  <a:pt x="243567" y="1462986"/>
                </a:lnTo>
                <a:lnTo>
                  <a:pt x="257054" y="1418557"/>
                </a:lnTo>
                <a:lnTo>
                  <a:pt x="287996" y="1389996"/>
                </a:lnTo>
                <a:lnTo>
                  <a:pt x="266574" y="1323352"/>
                </a:lnTo>
                <a:lnTo>
                  <a:pt x="231666" y="1273369"/>
                </a:lnTo>
                <a:lnTo>
                  <a:pt x="225319" y="1237667"/>
                </a:lnTo>
                <a:lnTo>
                  <a:pt x="175336" y="1192445"/>
                </a:lnTo>
                <a:lnTo>
                  <a:pt x="149948" y="1131355"/>
                </a:lnTo>
                <a:lnTo>
                  <a:pt x="112659" y="1094066"/>
                </a:lnTo>
                <a:lnTo>
                  <a:pt x="126940" y="1088513"/>
                </a:lnTo>
                <a:lnTo>
                  <a:pt x="157089" y="1129768"/>
                </a:lnTo>
                <a:lnTo>
                  <a:pt x="129320" y="1055984"/>
                </a:lnTo>
                <a:lnTo>
                  <a:pt x="105519" y="1055191"/>
                </a:lnTo>
                <a:lnTo>
                  <a:pt x="98379" y="1073438"/>
                </a:lnTo>
                <a:lnTo>
                  <a:pt x="71404" y="979820"/>
                </a:lnTo>
                <a:lnTo>
                  <a:pt x="87271" y="941738"/>
                </a:lnTo>
                <a:lnTo>
                  <a:pt x="103932" y="930631"/>
                </a:lnTo>
                <a:lnTo>
                  <a:pt x="138841" y="959192"/>
                </a:lnTo>
                <a:lnTo>
                  <a:pt x="159469" y="944911"/>
                </a:lnTo>
                <a:lnTo>
                  <a:pt x="191204" y="898896"/>
                </a:lnTo>
                <a:lnTo>
                  <a:pt x="204691" y="833045"/>
                </a:lnTo>
                <a:lnTo>
                  <a:pt x="195171" y="773542"/>
                </a:lnTo>
                <a:lnTo>
                  <a:pt x="202311" y="738633"/>
                </a:lnTo>
                <a:lnTo>
                  <a:pt x="188030" y="685477"/>
                </a:lnTo>
                <a:lnTo>
                  <a:pt x="171369" y="589479"/>
                </a:lnTo>
                <a:lnTo>
                  <a:pt x="134081" y="499034"/>
                </a:lnTo>
                <a:lnTo>
                  <a:pt x="80131" y="418903"/>
                </a:lnTo>
                <a:lnTo>
                  <a:pt x="42842" y="376854"/>
                </a:lnTo>
                <a:lnTo>
                  <a:pt x="34909" y="347499"/>
                </a:lnTo>
                <a:lnTo>
                  <a:pt x="0" y="302276"/>
                </a:lnTo>
                <a:lnTo>
                  <a:pt x="16661" y="307037"/>
                </a:lnTo>
                <a:lnTo>
                  <a:pt x="15868" y="263401"/>
                </a:lnTo>
                <a:lnTo>
                  <a:pt x="30942" y="208658"/>
                </a:lnTo>
                <a:lnTo>
                  <a:pt x="65850" y="139634"/>
                </a:lnTo>
                <a:lnTo>
                  <a:pt x="106312" y="154708"/>
                </a:lnTo>
                <a:lnTo>
                  <a:pt x="131700" y="135667"/>
                </a:lnTo>
                <a:lnTo>
                  <a:pt x="154708" y="80924"/>
                </a:lnTo>
                <a:lnTo>
                  <a:pt x="172956" y="15868"/>
                </a:lnTo>
                <a:lnTo>
                  <a:pt x="189617" y="25388"/>
                </a:lnTo>
                <a:lnTo>
                  <a:pt x="216592" y="0"/>
                </a:lnTo>
                <a:lnTo>
                  <a:pt x="271335" y="38875"/>
                </a:lnTo>
                <a:lnTo>
                  <a:pt x="306243" y="84891"/>
                </a:lnTo>
                <a:lnTo>
                  <a:pt x="335598" y="93618"/>
                </a:lnTo>
                <a:lnTo>
                  <a:pt x="337978" y="183270"/>
                </a:lnTo>
                <a:lnTo>
                  <a:pt x="332425" y="211038"/>
                </a:lnTo>
                <a:lnTo>
                  <a:pt x="346706" y="287202"/>
                </a:lnTo>
                <a:lnTo>
                  <a:pt x="366540" y="323698"/>
                </a:lnTo>
                <a:lnTo>
                  <a:pt x="377647" y="407002"/>
                </a:lnTo>
                <a:lnTo>
                  <a:pt x="394308" y="439531"/>
                </a:lnTo>
                <a:lnTo>
                  <a:pt x="399862" y="509348"/>
                </a:lnTo>
                <a:lnTo>
                  <a:pt x="391135" y="569644"/>
                </a:lnTo>
                <a:lnTo>
                  <a:pt x="437944" y="576785"/>
                </a:lnTo>
                <a:lnTo>
                  <a:pt x="460158" y="561711"/>
                </a:lnTo>
                <a:lnTo>
                  <a:pt x="458572" y="591065"/>
                </a:lnTo>
                <a:lnTo>
                  <a:pt x="483960" y="619627"/>
                </a:lnTo>
                <a:lnTo>
                  <a:pt x="527595" y="637081"/>
                </a:lnTo>
                <a:lnTo>
                  <a:pt x="535529" y="696585"/>
                </a:lnTo>
                <a:lnTo>
                  <a:pt x="517281" y="729906"/>
                </a:lnTo>
                <a:lnTo>
                  <a:pt x="539496" y="791790"/>
                </a:lnTo>
                <a:lnTo>
                  <a:pt x="537909" y="840979"/>
                </a:lnTo>
                <a:lnTo>
                  <a:pt x="556950" y="860813"/>
                </a:lnTo>
                <a:lnTo>
                  <a:pt x="575198" y="786236"/>
                </a:lnTo>
                <a:lnTo>
                  <a:pt x="601379" y="775922"/>
                </a:lnTo>
                <a:lnTo>
                  <a:pt x="628354" y="746567"/>
                </a:lnTo>
                <a:lnTo>
                  <a:pt x="664056" y="737840"/>
                </a:lnTo>
                <a:lnTo>
                  <a:pt x="721973" y="664056"/>
                </a:lnTo>
                <a:lnTo>
                  <a:pt x="736253" y="666436"/>
                </a:lnTo>
                <a:lnTo>
                  <a:pt x="746567" y="701345"/>
                </a:lnTo>
                <a:lnTo>
                  <a:pt x="710865" y="756088"/>
                </a:lnTo>
                <a:lnTo>
                  <a:pt x="726733" y="830665"/>
                </a:lnTo>
                <a:lnTo>
                  <a:pt x="755294" y="897309"/>
                </a:lnTo>
                <a:lnTo>
                  <a:pt x="820351" y="963159"/>
                </a:lnTo>
                <a:lnTo>
                  <a:pt x="855260" y="946498"/>
                </a:lnTo>
                <a:lnTo>
                  <a:pt x="902069" y="948878"/>
                </a:lnTo>
                <a:lnTo>
                  <a:pt x="923490" y="924284"/>
                </a:lnTo>
                <a:lnTo>
                  <a:pt x="932217" y="863987"/>
                </a:lnTo>
                <a:lnTo>
                  <a:pt x="943325" y="848119"/>
                </a:lnTo>
                <a:lnTo>
                  <a:pt x="1015522" y="814798"/>
                </a:lnTo>
                <a:lnTo>
                  <a:pt x="1034563" y="752121"/>
                </a:lnTo>
                <a:lnTo>
                  <a:pt x="1065505" y="717212"/>
                </a:lnTo>
                <a:lnTo>
                  <a:pt x="1098826" y="702932"/>
                </a:lnTo>
                <a:lnTo>
                  <a:pt x="1135322" y="656916"/>
                </a:lnTo>
                <a:lnTo>
                  <a:pt x="1182131" y="642635"/>
                </a:lnTo>
                <a:lnTo>
                  <a:pt x="1222593" y="652949"/>
                </a:lnTo>
                <a:lnTo>
                  <a:pt x="1255915" y="631528"/>
                </a:lnTo>
                <a:lnTo>
                  <a:pt x="1291617" y="572818"/>
                </a:lnTo>
                <a:lnTo>
                  <a:pt x="1285270" y="506174"/>
                </a:lnTo>
                <a:lnTo>
                  <a:pt x="1301137" y="488720"/>
                </a:lnTo>
                <a:lnTo>
                  <a:pt x="1340013" y="371300"/>
                </a:lnTo>
                <a:lnTo>
                  <a:pt x="1395549" y="402242"/>
                </a:lnTo>
                <a:lnTo>
                  <a:pt x="1434425" y="450638"/>
                </a:lnTo>
                <a:lnTo>
                  <a:pt x="1478854" y="472059"/>
                </a:lnTo>
                <a:lnTo>
                  <a:pt x="1534390" y="478406"/>
                </a:lnTo>
                <a:lnTo>
                  <a:pt x="1558985" y="490307"/>
                </a:lnTo>
                <a:lnTo>
                  <a:pt x="1572472" y="526009"/>
                </a:lnTo>
                <a:lnTo>
                  <a:pt x="1603414" y="489513"/>
                </a:lnTo>
                <a:lnTo>
                  <a:pt x="1635149" y="431597"/>
                </a:lnTo>
                <a:lnTo>
                  <a:pt x="1666091" y="401448"/>
                </a:lnTo>
                <a:lnTo>
                  <a:pt x="1731941" y="390341"/>
                </a:lnTo>
                <a:lnTo>
                  <a:pt x="1777957" y="408589"/>
                </a:lnTo>
                <a:lnTo>
                  <a:pt x="1802551" y="445084"/>
                </a:lnTo>
                <a:lnTo>
                  <a:pt x="1830320" y="414143"/>
                </a:lnTo>
                <a:lnTo>
                  <a:pt x="1847774" y="410969"/>
                </a:lnTo>
                <a:lnTo>
                  <a:pt x="1885062" y="437944"/>
                </a:lnTo>
                <a:lnTo>
                  <a:pt x="1879509" y="478406"/>
                </a:lnTo>
                <a:lnTo>
                  <a:pt x="1896170" y="503794"/>
                </a:lnTo>
                <a:lnTo>
                  <a:pt x="1879509" y="525215"/>
                </a:lnTo>
                <a:lnTo>
                  <a:pt x="1871575" y="575198"/>
                </a:lnTo>
                <a:lnTo>
                  <a:pt x="1854121" y="595826"/>
                </a:lnTo>
                <a:lnTo>
                  <a:pt x="1812865" y="619627"/>
                </a:lnTo>
                <a:lnTo>
                  <a:pt x="1774783" y="606933"/>
                </a:lnTo>
                <a:lnTo>
                  <a:pt x="1750982" y="625974"/>
                </a:lnTo>
                <a:lnTo>
                  <a:pt x="1731147" y="661676"/>
                </a:lnTo>
                <a:lnTo>
                  <a:pt x="1651810" y="676750"/>
                </a:lnTo>
                <a:lnTo>
                  <a:pt x="1628802" y="706105"/>
                </a:lnTo>
                <a:lnTo>
                  <a:pt x="1628009" y="739427"/>
                </a:lnTo>
                <a:lnTo>
                  <a:pt x="1641496" y="805277"/>
                </a:lnTo>
                <a:lnTo>
                  <a:pt x="1669264" y="844946"/>
                </a:lnTo>
                <a:lnTo>
                  <a:pt x="1657363" y="861607"/>
                </a:lnTo>
                <a:lnTo>
                  <a:pt x="1619281" y="863194"/>
                </a:lnTo>
                <a:lnTo>
                  <a:pt x="1564538" y="898896"/>
                </a:lnTo>
                <a:lnTo>
                  <a:pt x="1541530" y="951258"/>
                </a:lnTo>
                <a:lnTo>
                  <a:pt x="1542324" y="984580"/>
                </a:lnTo>
                <a:lnTo>
                  <a:pt x="1496308" y="1081372"/>
                </a:lnTo>
                <a:lnTo>
                  <a:pt x="1498688" y="1111520"/>
                </a:lnTo>
                <a:lnTo>
                  <a:pt x="1578819" y="1102793"/>
                </a:lnTo>
                <a:lnTo>
                  <a:pt x="1645463" y="1103587"/>
                </a:lnTo>
                <a:lnTo>
                  <a:pt x="1696239" y="1115487"/>
                </a:lnTo>
                <a:lnTo>
                  <a:pt x="1733528" y="1139289"/>
                </a:lnTo>
                <a:lnTo>
                  <a:pt x="1750982" y="1198792"/>
                </a:lnTo>
                <a:lnTo>
                  <a:pt x="1699412" y="1228940"/>
                </a:lnTo>
                <a:lnTo>
                  <a:pt x="1680371" y="1257502"/>
                </a:lnTo>
                <a:lnTo>
                  <a:pt x="1731147" y="1262262"/>
                </a:lnTo>
                <a:lnTo>
                  <a:pt x="1773196" y="1290824"/>
                </a:lnTo>
                <a:lnTo>
                  <a:pt x="1760502" y="1336046"/>
                </a:lnTo>
                <a:close/>
              </a:path>
            </a:pathLst>
          </a:custGeom>
          <a:solidFill>
            <a:srgbClr val="1850A8"/>
          </a:solidFill>
          <a:ln w="25400">
            <a:solidFill>
              <a:srgbClr val="EEF2F6"/>
            </a:solidFill>
            <a:prstDash val="solid"/>
          </a:ln>
        </p:spPr>
      </p:sp>
      <p:sp>
        <p:nvSpPr>
          <p:cNvPr id="6" name="Province Northern Cape"/>
          <p:cNvSpPr/>
          <p:nvPr/>
        </p:nvSpPr>
        <p:spPr>
          <a:xfrm>
            <a:off x="765138" y="1896492"/>
            <a:ext cx="2745083" cy="3329801"/>
          </a:xfrm>
          <a:custGeom>
            <a:avLst/>
            <a:gdLst/>
            <a:ahLst/>
            <a:cxnLst/>
            <a:rect l="l" t="t" r="r" b="b"/>
            <a:pathLst>
              <a:path w="2745083" h="3329801">
                <a:moveTo>
                  <a:pt x="463332" y="2668918"/>
                </a:moveTo>
                <a:lnTo>
                  <a:pt x="393515" y="2545152"/>
                </a:lnTo>
                <a:lnTo>
                  <a:pt x="383994" y="2511037"/>
                </a:lnTo>
                <a:lnTo>
                  <a:pt x="295929" y="2353155"/>
                </a:lnTo>
                <a:lnTo>
                  <a:pt x="268161" y="2280164"/>
                </a:lnTo>
                <a:lnTo>
                  <a:pt x="251500" y="2219074"/>
                </a:lnTo>
                <a:lnTo>
                  <a:pt x="228492" y="2168298"/>
                </a:lnTo>
                <a:lnTo>
                  <a:pt x="208658" y="2084993"/>
                </a:lnTo>
                <a:lnTo>
                  <a:pt x="161849" y="1957260"/>
                </a:lnTo>
                <a:lnTo>
                  <a:pt x="145981" y="1935045"/>
                </a:lnTo>
                <a:lnTo>
                  <a:pt x="115833" y="1846980"/>
                </a:lnTo>
                <a:lnTo>
                  <a:pt x="68230" y="1781924"/>
                </a:lnTo>
                <a:lnTo>
                  <a:pt x="46016" y="1762883"/>
                </a:lnTo>
                <a:lnTo>
                  <a:pt x="28562" y="1702586"/>
                </a:lnTo>
                <a:lnTo>
                  <a:pt x="0" y="1671644"/>
                </a:lnTo>
                <a:lnTo>
                  <a:pt x="3174" y="1649430"/>
                </a:lnTo>
                <a:lnTo>
                  <a:pt x="56330" y="1597860"/>
                </a:lnTo>
                <a:lnTo>
                  <a:pt x="66644" y="1610554"/>
                </a:lnTo>
                <a:lnTo>
                  <a:pt x="93618" y="1555018"/>
                </a:lnTo>
                <a:lnTo>
                  <a:pt x="78544" y="1521696"/>
                </a:lnTo>
                <a:lnTo>
                  <a:pt x="111866" y="1468540"/>
                </a:lnTo>
                <a:lnTo>
                  <a:pt x="111866" y="1436011"/>
                </a:lnTo>
                <a:lnTo>
                  <a:pt x="172956" y="1408243"/>
                </a:lnTo>
                <a:lnTo>
                  <a:pt x="203898" y="1440772"/>
                </a:lnTo>
                <a:lnTo>
                  <a:pt x="207071" y="1478854"/>
                </a:lnTo>
                <a:lnTo>
                  <a:pt x="253880" y="1482027"/>
                </a:lnTo>
                <a:lnTo>
                  <a:pt x="275302" y="1537564"/>
                </a:lnTo>
                <a:lnTo>
                  <a:pt x="255467" y="1576439"/>
                </a:lnTo>
                <a:lnTo>
                  <a:pt x="287202" y="1629595"/>
                </a:lnTo>
                <a:lnTo>
                  <a:pt x="285616" y="1675611"/>
                </a:lnTo>
                <a:lnTo>
                  <a:pt x="338772" y="1660537"/>
                </a:lnTo>
                <a:lnTo>
                  <a:pt x="348292" y="1690685"/>
                </a:lnTo>
                <a:lnTo>
                  <a:pt x="390341" y="1683545"/>
                </a:lnTo>
                <a:lnTo>
                  <a:pt x="441911" y="1692272"/>
                </a:lnTo>
                <a:lnTo>
                  <a:pt x="521248" y="1735114"/>
                </a:lnTo>
                <a:lnTo>
                  <a:pt x="564091" y="1721627"/>
                </a:lnTo>
                <a:lnTo>
                  <a:pt x="591065" y="1727181"/>
                </a:lnTo>
                <a:lnTo>
                  <a:pt x="694998" y="1694652"/>
                </a:lnTo>
                <a:lnTo>
                  <a:pt x="758468" y="1700206"/>
                </a:lnTo>
                <a:lnTo>
                  <a:pt x="798930" y="1735114"/>
                </a:lnTo>
                <a:lnTo>
                  <a:pt x="822731" y="1727181"/>
                </a:lnTo>
                <a:lnTo>
                  <a:pt x="860020" y="1693859"/>
                </a:lnTo>
                <a:lnTo>
                  <a:pt x="845739" y="1654190"/>
                </a:lnTo>
                <a:lnTo>
                  <a:pt x="856847" y="1631975"/>
                </a:lnTo>
                <a:lnTo>
                  <a:pt x="900482" y="1625628"/>
                </a:lnTo>
                <a:lnTo>
                  <a:pt x="913970" y="1610554"/>
                </a:lnTo>
                <a:lnTo>
                  <a:pt x="936978" y="1547877"/>
                </a:lnTo>
                <a:lnTo>
                  <a:pt x="1013935" y="1520903"/>
                </a:lnTo>
                <a:lnTo>
                  <a:pt x="1059951" y="1482821"/>
                </a:lnTo>
                <a:lnTo>
                  <a:pt x="990927" y="0"/>
                </a:lnTo>
                <a:lnTo>
                  <a:pt x="1036150" y="47603"/>
                </a:lnTo>
                <a:lnTo>
                  <a:pt x="1073438" y="65057"/>
                </a:lnTo>
                <a:lnTo>
                  <a:pt x="1115487" y="102346"/>
                </a:lnTo>
                <a:lnTo>
                  <a:pt x="1167057" y="205485"/>
                </a:lnTo>
                <a:lnTo>
                  <a:pt x="1176577" y="241980"/>
                </a:lnTo>
                <a:lnTo>
                  <a:pt x="1198792" y="260227"/>
                </a:lnTo>
                <a:lnTo>
                  <a:pt x="1211486" y="334805"/>
                </a:lnTo>
                <a:lnTo>
                  <a:pt x="1263055" y="445878"/>
                </a:lnTo>
                <a:lnTo>
                  <a:pt x="1268609" y="518868"/>
                </a:lnTo>
                <a:lnTo>
                  <a:pt x="1281303" y="542670"/>
                </a:lnTo>
                <a:lnTo>
                  <a:pt x="1256708" y="602966"/>
                </a:lnTo>
                <a:lnTo>
                  <a:pt x="1218626" y="667230"/>
                </a:lnTo>
                <a:lnTo>
                  <a:pt x="1218626" y="773542"/>
                </a:lnTo>
                <a:lnTo>
                  <a:pt x="1230527" y="825905"/>
                </a:lnTo>
                <a:lnTo>
                  <a:pt x="1247981" y="855260"/>
                </a:lnTo>
                <a:lnTo>
                  <a:pt x="1295584" y="817971"/>
                </a:lnTo>
                <a:lnTo>
                  <a:pt x="1379682" y="837806"/>
                </a:lnTo>
                <a:lnTo>
                  <a:pt x="1459019" y="816384"/>
                </a:lnTo>
                <a:lnTo>
                  <a:pt x="1552638" y="823525"/>
                </a:lnTo>
                <a:lnTo>
                  <a:pt x="1578819" y="794963"/>
                </a:lnTo>
                <a:lnTo>
                  <a:pt x="1578819" y="750534"/>
                </a:lnTo>
                <a:lnTo>
                  <a:pt x="1627215" y="741807"/>
                </a:lnTo>
                <a:lnTo>
                  <a:pt x="1663710" y="721973"/>
                </a:lnTo>
                <a:lnTo>
                  <a:pt x="1689099" y="679924"/>
                </a:lnTo>
                <a:lnTo>
                  <a:pt x="1721627" y="606140"/>
                </a:lnTo>
                <a:lnTo>
                  <a:pt x="1747015" y="595032"/>
                </a:lnTo>
                <a:lnTo>
                  <a:pt x="1773196" y="556950"/>
                </a:lnTo>
                <a:lnTo>
                  <a:pt x="1808105" y="547430"/>
                </a:lnTo>
                <a:lnTo>
                  <a:pt x="1830320" y="507761"/>
                </a:lnTo>
                <a:lnTo>
                  <a:pt x="1853327" y="507761"/>
                </a:lnTo>
                <a:lnTo>
                  <a:pt x="1865228" y="694204"/>
                </a:lnTo>
                <a:lnTo>
                  <a:pt x="1899343" y="694204"/>
                </a:lnTo>
                <a:lnTo>
                  <a:pt x="1963607" y="731493"/>
                </a:lnTo>
                <a:lnTo>
                  <a:pt x="1956466" y="805277"/>
                </a:lnTo>
                <a:lnTo>
                  <a:pt x="1979474" y="863987"/>
                </a:lnTo>
                <a:lnTo>
                  <a:pt x="1961227" y="877474"/>
                </a:lnTo>
                <a:lnTo>
                  <a:pt x="1960433" y="938564"/>
                </a:lnTo>
                <a:lnTo>
                  <a:pt x="1984235" y="951258"/>
                </a:lnTo>
                <a:lnTo>
                  <a:pt x="2025490" y="998861"/>
                </a:lnTo>
                <a:lnTo>
                  <a:pt x="2098481" y="1029803"/>
                </a:lnTo>
                <a:lnTo>
                  <a:pt x="2109588" y="1049637"/>
                </a:lnTo>
                <a:lnTo>
                  <a:pt x="2184165" y="1076612"/>
                </a:lnTo>
                <a:lnTo>
                  <a:pt x="2229388" y="1055984"/>
                </a:lnTo>
                <a:lnTo>
                  <a:pt x="2229388" y="1029803"/>
                </a:lnTo>
                <a:lnTo>
                  <a:pt x="2259536" y="1025042"/>
                </a:lnTo>
                <a:lnTo>
                  <a:pt x="2262710" y="982993"/>
                </a:lnTo>
                <a:lnTo>
                  <a:pt x="2277784" y="1006795"/>
                </a:lnTo>
                <a:lnTo>
                  <a:pt x="2276990" y="1062331"/>
                </a:lnTo>
                <a:lnTo>
                  <a:pt x="2299205" y="1158330"/>
                </a:lnTo>
                <a:lnTo>
                  <a:pt x="2392823" y="1130561"/>
                </a:lnTo>
                <a:lnTo>
                  <a:pt x="2399964" y="1173404"/>
                </a:lnTo>
                <a:lnTo>
                  <a:pt x="2380129" y="1218626"/>
                </a:lnTo>
                <a:lnTo>
                  <a:pt x="2406311" y="1249568"/>
                </a:lnTo>
                <a:lnTo>
                  <a:pt x="2404724" y="1274163"/>
                </a:lnTo>
                <a:lnTo>
                  <a:pt x="2429319" y="1298757"/>
                </a:lnTo>
                <a:lnTo>
                  <a:pt x="2457087" y="1257502"/>
                </a:lnTo>
                <a:lnTo>
                  <a:pt x="2459467" y="1218626"/>
                </a:lnTo>
                <a:lnTo>
                  <a:pt x="2480095" y="1182924"/>
                </a:lnTo>
                <a:lnTo>
                  <a:pt x="2474541" y="1097240"/>
                </a:lnTo>
                <a:lnTo>
                  <a:pt x="2498343" y="1094066"/>
                </a:lnTo>
                <a:lnTo>
                  <a:pt x="2508656" y="1126595"/>
                </a:lnTo>
                <a:lnTo>
                  <a:pt x="2580854" y="1136115"/>
                </a:lnTo>
                <a:lnTo>
                  <a:pt x="2520557" y="1218626"/>
                </a:lnTo>
                <a:lnTo>
                  <a:pt x="2554672" y="1294790"/>
                </a:lnTo>
                <a:lnTo>
                  <a:pt x="2579267" y="1282890"/>
                </a:lnTo>
                <a:lnTo>
                  <a:pt x="2530871" y="1467746"/>
                </a:lnTo>
                <a:lnTo>
                  <a:pt x="2540391" y="1520109"/>
                </a:lnTo>
                <a:lnTo>
                  <a:pt x="2476921" y="1693065"/>
                </a:lnTo>
                <a:lnTo>
                  <a:pt x="2387270" y="1931078"/>
                </a:lnTo>
                <a:lnTo>
                  <a:pt x="2408691" y="1977888"/>
                </a:lnTo>
                <a:lnTo>
                  <a:pt x="2483268" y="2029457"/>
                </a:lnTo>
                <a:lnTo>
                  <a:pt x="2487235" y="2050878"/>
                </a:lnTo>
                <a:lnTo>
                  <a:pt x="2522144" y="2065952"/>
                </a:lnTo>
                <a:lnTo>
                  <a:pt x="2559432" y="2151637"/>
                </a:lnTo>
                <a:lnTo>
                  <a:pt x="2596721" y="2184165"/>
                </a:lnTo>
                <a:lnTo>
                  <a:pt x="2601481" y="2203206"/>
                </a:lnTo>
                <a:lnTo>
                  <a:pt x="2675265" y="2288891"/>
                </a:lnTo>
                <a:lnTo>
                  <a:pt x="2695893" y="2289684"/>
                </a:lnTo>
                <a:lnTo>
                  <a:pt x="2727628" y="2316659"/>
                </a:lnTo>
                <a:lnTo>
                  <a:pt x="2733182" y="2374576"/>
                </a:lnTo>
                <a:lnTo>
                  <a:pt x="2745083" y="2392823"/>
                </a:lnTo>
                <a:lnTo>
                  <a:pt x="2741116" y="2446773"/>
                </a:lnTo>
                <a:lnTo>
                  <a:pt x="2723661" y="2512623"/>
                </a:lnTo>
                <a:lnTo>
                  <a:pt x="2695893" y="2567366"/>
                </a:lnTo>
                <a:lnTo>
                  <a:pt x="2657018" y="2557846"/>
                </a:lnTo>
                <a:lnTo>
                  <a:pt x="2584821" y="2592754"/>
                </a:lnTo>
                <a:lnTo>
                  <a:pt x="2526111" y="2636390"/>
                </a:lnTo>
                <a:lnTo>
                  <a:pt x="2465814" y="2643530"/>
                </a:lnTo>
                <a:lnTo>
                  <a:pt x="2453120" y="2705414"/>
                </a:lnTo>
                <a:lnTo>
                  <a:pt x="2450740" y="2767297"/>
                </a:lnTo>
                <a:lnTo>
                  <a:pt x="2402344" y="2774438"/>
                </a:lnTo>
                <a:lnTo>
                  <a:pt x="2349981" y="2791892"/>
                </a:lnTo>
                <a:lnTo>
                  <a:pt x="2348394" y="2804586"/>
                </a:lnTo>
                <a:lnTo>
                  <a:pt x="2311106" y="2777611"/>
                </a:lnTo>
                <a:lnTo>
                  <a:pt x="2293651" y="2780785"/>
                </a:lnTo>
                <a:lnTo>
                  <a:pt x="2265883" y="2811726"/>
                </a:lnTo>
                <a:lnTo>
                  <a:pt x="2241289" y="2775231"/>
                </a:lnTo>
                <a:lnTo>
                  <a:pt x="2195273" y="2756983"/>
                </a:lnTo>
                <a:lnTo>
                  <a:pt x="2129422" y="2768091"/>
                </a:lnTo>
                <a:lnTo>
                  <a:pt x="2098481" y="2798239"/>
                </a:lnTo>
                <a:lnTo>
                  <a:pt x="2066746" y="2856155"/>
                </a:lnTo>
                <a:lnTo>
                  <a:pt x="2035804" y="2892651"/>
                </a:lnTo>
                <a:lnTo>
                  <a:pt x="2022317" y="2856949"/>
                </a:lnTo>
                <a:lnTo>
                  <a:pt x="1997722" y="2845048"/>
                </a:lnTo>
                <a:lnTo>
                  <a:pt x="1942186" y="2838701"/>
                </a:lnTo>
                <a:lnTo>
                  <a:pt x="1897757" y="2817280"/>
                </a:lnTo>
                <a:lnTo>
                  <a:pt x="1858881" y="2768884"/>
                </a:lnTo>
                <a:lnTo>
                  <a:pt x="1803345" y="2737942"/>
                </a:lnTo>
                <a:lnTo>
                  <a:pt x="1764469" y="2855362"/>
                </a:lnTo>
                <a:lnTo>
                  <a:pt x="1748602" y="2872816"/>
                </a:lnTo>
                <a:lnTo>
                  <a:pt x="1754949" y="2939460"/>
                </a:lnTo>
                <a:lnTo>
                  <a:pt x="1719247" y="2998170"/>
                </a:lnTo>
                <a:lnTo>
                  <a:pt x="1685925" y="3019591"/>
                </a:lnTo>
                <a:lnTo>
                  <a:pt x="1645463" y="3009277"/>
                </a:lnTo>
                <a:lnTo>
                  <a:pt x="1598654" y="3023558"/>
                </a:lnTo>
                <a:lnTo>
                  <a:pt x="1562158" y="3069574"/>
                </a:lnTo>
                <a:lnTo>
                  <a:pt x="1528836" y="3083854"/>
                </a:lnTo>
                <a:lnTo>
                  <a:pt x="1497895" y="3118763"/>
                </a:lnTo>
                <a:lnTo>
                  <a:pt x="1478854" y="3181440"/>
                </a:lnTo>
                <a:lnTo>
                  <a:pt x="1406656" y="3214761"/>
                </a:lnTo>
                <a:lnTo>
                  <a:pt x="1395549" y="3230629"/>
                </a:lnTo>
                <a:lnTo>
                  <a:pt x="1386822" y="3290926"/>
                </a:lnTo>
                <a:lnTo>
                  <a:pt x="1365401" y="3315520"/>
                </a:lnTo>
                <a:lnTo>
                  <a:pt x="1318592" y="3313140"/>
                </a:lnTo>
                <a:lnTo>
                  <a:pt x="1283683" y="3329801"/>
                </a:lnTo>
                <a:lnTo>
                  <a:pt x="1218626" y="3263951"/>
                </a:lnTo>
                <a:lnTo>
                  <a:pt x="1190065" y="3197307"/>
                </a:lnTo>
                <a:lnTo>
                  <a:pt x="1174197" y="3122730"/>
                </a:lnTo>
                <a:lnTo>
                  <a:pt x="1209899" y="3067987"/>
                </a:lnTo>
                <a:lnTo>
                  <a:pt x="1199585" y="3033078"/>
                </a:lnTo>
                <a:lnTo>
                  <a:pt x="1185304" y="3030698"/>
                </a:lnTo>
                <a:lnTo>
                  <a:pt x="1127388" y="3104482"/>
                </a:lnTo>
                <a:lnTo>
                  <a:pt x="1091686" y="3113209"/>
                </a:lnTo>
                <a:lnTo>
                  <a:pt x="1064711" y="3142564"/>
                </a:lnTo>
                <a:lnTo>
                  <a:pt x="1038530" y="3152878"/>
                </a:lnTo>
                <a:lnTo>
                  <a:pt x="1020282" y="3227455"/>
                </a:lnTo>
                <a:lnTo>
                  <a:pt x="1001241" y="3207621"/>
                </a:lnTo>
                <a:lnTo>
                  <a:pt x="1002828" y="3158432"/>
                </a:lnTo>
                <a:lnTo>
                  <a:pt x="980613" y="3096548"/>
                </a:lnTo>
                <a:lnTo>
                  <a:pt x="998861" y="3063227"/>
                </a:lnTo>
                <a:lnTo>
                  <a:pt x="990927" y="3003723"/>
                </a:lnTo>
                <a:lnTo>
                  <a:pt x="947292" y="2986269"/>
                </a:lnTo>
                <a:lnTo>
                  <a:pt x="921903" y="2957707"/>
                </a:lnTo>
                <a:lnTo>
                  <a:pt x="923490" y="2928353"/>
                </a:lnTo>
                <a:lnTo>
                  <a:pt x="901276" y="2943427"/>
                </a:lnTo>
                <a:lnTo>
                  <a:pt x="854466" y="2936286"/>
                </a:lnTo>
                <a:lnTo>
                  <a:pt x="863194" y="2875990"/>
                </a:lnTo>
                <a:lnTo>
                  <a:pt x="857640" y="2806173"/>
                </a:lnTo>
                <a:lnTo>
                  <a:pt x="840979" y="2773644"/>
                </a:lnTo>
                <a:lnTo>
                  <a:pt x="829872" y="2690340"/>
                </a:lnTo>
                <a:lnTo>
                  <a:pt x="810037" y="2653844"/>
                </a:lnTo>
                <a:lnTo>
                  <a:pt x="795757" y="2577680"/>
                </a:lnTo>
                <a:lnTo>
                  <a:pt x="801310" y="2549912"/>
                </a:lnTo>
                <a:lnTo>
                  <a:pt x="798930" y="2460260"/>
                </a:lnTo>
                <a:lnTo>
                  <a:pt x="769575" y="2451533"/>
                </a:lnTo>
                <a:lnTo>
                  <a:pt x="734667" y="2405517"/>
                </a:lnTo>
                <a:lnTo>
                  <a:pt x="679924" y="2366642"/>
                </a:lnTo>
                <a:lnTo>
                  <a:pt x="652949" y="2392030"/>
                </a:lnTo>
                <a:lnTo>
                  <a:pt x="636288" y="2382510"/>
                </a:lnTo>
                <a:lnTo>
                  <a:pt x="618040" y="2447566"/>
                </a:lnTo>
                <a:lnTo>
                  <a:pt x="595032" y="2502309"/>
                </a:lnTo>
                <a:lnTo>
                  <a:pt x="569644" y="2521350"/>
                </a:lnTo>
                <a:lnTo>
                  <a:pt x="529182" y="2506276"/>
                </a:lnTo>
                <a:lnTo>
                  <a:pt x="494274" y="2575300"/>
                </a:lnTo>
                <a:lnTo>
                  <a:pt x="479199" y="2630043"/>
                </a:lnTo>
                <a:lnTo>
                  <a:pt x="479993" y="2673679"/>
                </a:lnTo>
                <a:lnTo>
                  <a:pt x="463332" y="2668918"/>
                </a:lnTo>
                <a:close/>
              </a:path>
            </a:pathLst>
          </a:custGeom>
          <a:solidFill>
            <a:srgbClr val="D3E2F7"/>
          </a:solidFill>
          <a:ln w="25400">
            <a:solidFill>
              <a:srgbClr val="EEF2F6"/>
            </a:solidFill>
            <a:prstDash val="solid"/>
          </a:ln>
        </p:spPr>
      </p:sp>
      <p:sp>
        <p:nvSpPr>
          <p:cNvPr id="7" name="Province North West"/>
          <p:cNvSpPr/>
          <p:nvPr/>
        </p:nvSpPr>
        <p:spPr>
          <a:xfrm>
            <a:off x="2595457" y="1774313"/>
            <a:ext cx="1751775" cy="1420937"/>
          </a:xfrm>
          <a:custGeom>
            <a:avLst/>
            <a:gdLst/>
            <a:ahLst/>
            <a:cxnLst/>
            <a:rect l="l" t="t" r="r" b="b"/>
            <a:pathLst>
              <a:path w="1751775" h="1420937">
                <a:moveTo>
                  <a:pt x="0" y="629941"/>
                </a:moveTo>
                <a:lnTo>
                  <a:pt x="11901" y="592652"/>
                </a:lnTo>
                <a:lnTo>
                  <a:pt x="29355" y="576785"/>
                </a:lnTo>
                <a:lnTo>
                  <a:pt x="24595" y="538703"/>
                </a:lnTo>
                <a:lnTo>
                  <a:pt x="42049" y="511728"/>
                </a:lnTo>
                <a:lnTo>
                  <a:pt x="34909" y="483166"/>
                </a:lnTo>
                <a:lnTo>
                  <a:pt x="52363" y="454605"/>
                </a:lnTo>
                <a:lnTo>
                  <a:pt x="62677" y="370507"/>
                </a:lnTo>
                <a:lnTo>
                  <a:pt x="111073" y="299103"/>
                </a:lnTo>
                <a:lnTo>
                  <a:pt x="131700" y="304657"/>
                </a:lnTo>
                <a:lnTo>
                  <a:pt x="191204" y="277682"/>
                </a:lnTo>
                <a:lnTo>
                  <a:pt x="251500" y="283235"/>
                </a:lnTo>
                <a:lnTo>
                  <a:pt x="323698" y="350672"/>
                </a:lnTo>
                <a:lnTo>
                  <a:pt x="341152" y="356226"/>
                </a:lnTo>
                <a:lnTo>
                  <a:pt x="398275" y="419696"/>
                </a:lnTo>
                <a:lnTo>
                  <a:pt x="423663" y="430010"/>
                </a:lnTo>
                <a:lnTo>
                  <a:pt x="462538" y="417316"/>
                </a:lnTo>
                <a:lnTo>
                  <a:pt x="492687" y="425250"/>
                </a:lnTo>
                <a:lnTo>
                  <a:pt x="514108" y="454605"/>
                </a:lnTo>
                <a:lnTo>
                  <a:pt x="543463" y="468885"/>
                </a:lnTo>
                <a:lnTo>
                  <a:pt x="564091" y="461745"/>
                </a:lnTo>
                <a:lnTo>
                  <a:pt x="629148" y="493480"/>
                </a:lnTo>
                <a:lnTo>
                  <a:pt x="670403" y="495067"/>
                </a:lnTo>
                <a:lnTo>
                  <a:pt x="704518" y="483960"/>
                </a:lnTo>
                <a:lnTo>
                  <a:pt x="748154" y="456191"/>
                </a:lnTo>
                <a:lnTo>
                  <a:pt x="787029" y="465712"/>
                </a:lnTo>
                <a:lnTo>
                  <a:pt x="851293" y="456985"/>
                </a:lnTo>
                <a:lnTo>
                  <a:pt x="913176" y="405415"/>
                </a:lnTo>
                <a:lnTo>
                  <a:pt x="936184" y="332425"/>
                </a:lnTo>
                <a:lnTo>
                  <a:pt x="945705" y="279269"/>
                </a:lnTo>
                <a:lnTo>
                  <a:pt x="987754" y="158675"/>
                </a:lnTo>
                <a:lnTo>
                  <a:pt x="1000448" y="106312"/>
                </a:lnTo>
                <a:lnTo>
                  <a:pt x="997274" y="49983"/>
                </a:lnTo>
                <a:lnTo>
                  <a:pt x="1125008" y="0"/>
                </a:lnTo>
                <a:lnTo>
                  <a:pt x="1163883" y="1587"/>
                </a:lnTo>
                <a:lnTo>
                  <a:pt x="1166263" y="46016"/>
                </a:lnTo>
                <a:lnTo>
                  <a:pt x="1180544" y="74577"/>
                </a:lnTo>
                <a:lnTo>
                  <a:pt x="1233700" y="80924"/>
                </a:lnTo>
                <a:lnTo>
                  <a:pt x="1278129" y="95999"/>
                </a:lnTo>
                <a:lnTo>
                  <a:pt x="1332872" y="65057"/>
                </a:lnTo>
                <a:lnTo>
                  <a:pt x="1357467" y="38875"/>
                </a:lnTo>
                <a:lnTo>
                  <a:pt x="1366988" y="89652"/>
                </a:lnTo>
                <a:lnTo>
                  <a:pt x="1406656" y="146775"/>
                </a:lnTo>
                <a:lnTo>
                  <a:pt x="1439978" y="153915"/>
                </a:lnTo>
                <a:lnTo>
                  <a:pt x="1464573" y="175336"/>
                </a:lnTo>
                <a:lnTo>
                  <a:pt x="1501862" y="173749"/>
                </a:lnTo>
                <a:lnTo>
                  <a:pt x="1513762" y="193584"/>
                </a:lnTo>
                <a:lnTo>
                  <a:pt x="1533597" y="146775"/>
                </a:lnTo>
                <a:lnTo>
                  <a:pt x="1557398" y="139634"/>
                </a:lnTo>
                <a:lnTo>
                  <a:pt x="1631975" y="153122"/>
                </a:lnTo>
                <a:lnTo>
                  <a:pt x="1650223" y="145981"/>
                </a:lnTo>
                <a:lnTo>
                  <a:pt x="1691479" y="156295"/>
                </a:lnTo>
                <a:lnTo>
                  <a:pt x="1729561" y="184063"/>
                </a:lnTo>
                <a:lnTo>
                  <a:pt x="1726387" y="203104"/>
                </a:lnTo>
                <a:lnTo>
                  <a:pt x="1688305" y="199931"/>
                </a:lnTo>
                <a:lnTo>
                  <a:pt x="1700206" y="233253"/>
                </a:lnTo>
                <a:lnTo>
                  <a:pt x="1731941" y="244360"/>
                </a:lnTo>
                <a:lnTo>
                  <a:pt x="1751775" y="281649"/>
                </a:lnTo>
                <a:lnTo>
                  <a:pt x="1747808" y="314970"/>
                </a:lnTo>
                <a:lnTo>
                  <a:pt x="1697826" y="334011"/>
                </a:lnTo>
                <a:lnTo>
                  <a:pt x="1682751" y="320524"/>
                </a:lnTo>
                <a:lnTo>
                  <a:pt x="1685132" y="366540"/>
                </a:lnTo>
                <a:lnTo>
                  <a:pt x="1659744" y="407002"/>
                </a:lnTo>
                <a:lnTo>
                  <a:pt x="1635942" y="412556"/>
                </a:lnTo>
                <a:lnTo>
                  <a:pt x="1647843" y="453811"/>
                </a:lnTo>
                <a:lnTo>
                  <a:pt x="1620868" y="499034"/>
                </a:lnTo>
                <a:lnTo>
                  <a:pt x="1574852" y="508554"/>
                </a:lnTo>
                <a:lnTo>
                  <a:pt x="1538357" y="483166"/>
                </a:lnTo>
                <a:lnTo>
                  <a:pt x="1491548" y="510934"/>
                </a:lnTo>
                <a:lnTo>
                  <a:pt x="1476474" y="598206"/>
                </a:lnTo>
                <a:lnTo>
                  <a:pt x="1433631" y="625181"/>
                </a:lnTo>
                <a:lnTo>
                  <a:pt x="1444739" y="681510"/>
                </a:lnTo>
                <a:lnTo>
                  <a:pt x="1401896" y="720386"/>
                </a:lnTo>
                <a:lnTo>
                  <a:pt x="1416177" y="761641"/>
                </a:lnTo>
                <a:lnTo>
                  <a:pt x="1496308" y="728320"/>
                </a:lnTo>
                <a:lnTo>
                  <a:pt x="1537564" y="744981"/>
                </a:lnTo>
                <a:lnTo>
                  <a:pt x="1517729" y="807657"/>
                </a:lnTo>
                <a:lnTo>
                  <a:pt x="1515349" y="870334"/>
                </a:lnTo>
                <a:lnTo>
                  <a:pt x="1497101" y="913970"/>
                </a:lnTo>
                <a:lnTo>
                  <a:pt x="1474887" y="921903"/>
                </a:lnTo>
                <a:lnTo>
                  <a:pt x="1443945" y="908416"/>
                </a:lnTo>
                <a:lnTo>
                  <a:pt x="1405070" y="948085"/>
                </a:lnTo>
                <a:lnTo>
                  <a:pt x="1404276" y="933804"/>
                </a:lnTo>
                <a:lnTo>
                  <a:pt x="1363814" y="935391"/>
                </a:lnTo>
                <a:lnTo>
                  <a:pt x="1329699" y="909209"/>
                </a:lnTo>
                <a:lnTo>
                  <a:pt x="1324939" y="945705"/>
                </a:lnTo>
                <a:lnTo>
                  <a:pt x="1306691" y="929044"/>
                </a:lnTo>
                <a:lnTo>
                  <a:pt x="1241634" y="963952"/>
                </a:lnTo>
                <a:lnTo>
                  <a:pt x="1170230" y="1036943"/>
                </a:lnTo>
                <a:lnTo>
                  <a:pt x="1193238" y="1067885"/>
                </a:lnTo>
                <a:lnTo>
                  <a:pt x="1182924" y="1108347"/>
                </a:lnTo>
                <a:lnTo>
                  <a:pt x="1200379" y="1125008"/>
                </a:lnTo>
                <a:lnTo>
                  <a:pt x="1155950" y="1122628"/>
                </a:lnTo>
                <a:lnTo>
                  <a:pt x="1121041" y="1138495"/>
                </a:lnTo>
                <a:lnTo>
                  <a:pt x="1115487" y="1163883"/>
                </a:lnTo>
                <a:lnTo>
                  <a:pt x="1076612" y="1204345"/>
                </a:lnTo>
                <a:lnTo>
                  <a:pt x="1050430" y="1251948"/>
                </a:lnTo>
                <a:lnTo>
                  <a:pt x="1045670" y="1225767"/>
                </a:lnTo>
                <a:lnTo>
                  <a:pt x="1007588" y="1218626"/>
                </a:lnTo>
                <a:lnTo>
                  <a:pt x="984580" y="1202759"/>
                </a:lnTo>
                <a:lnTo>
                  <a:pt x="936978" y="1241634"/>
                </a:lnTo>
                <a:lnTo>
                  <a:pt x="918730" y="1233700"/>
                </a:lnTo>
                <a:lnTo>
                  <a:pt x="870334" y="1257502"/>
                </a:lnTo>
                <a:lnTo>
                  <a:pt x="816384" y="1303518"/>
                </a:lnTo>
                <a:lnTo>
                  <a:pt x="811624" y="1326525"/>
                </a:lnTo>
                <a:lnTo>
                  <a:pt x="783063" y="1347947"/>
                </a:lnTo>
                <a:lnTo>
                  <a:pt x="760848" y="1401103"/>
                </a:lnTo>
                <a:lnTo>
                  <a:pt x="748947" y="1405070"/>
                </a:lnTo>
                <a:lnTo>
                  <a:pt x="724353" y="1416970"/>
                </a:lnTo>
                <a:lnTo>
                  <a:pt x="690238" y="1340806"/>
                </a:lnTo>
                <a:lnTo>
                  <a:pt x="750534" y="1258295"/>
                </a:lnTo>
                <a:lnTo>
                  <a:pt x="678337" y="1248775"/>
                </a:lnTo>
                <a:lnTo>
                  <a:pt x="668023" y="1216246"/>
                </a:lnTo>
                <a:lnTo>
                  <a:pt x="644222" y="1219420"/>
                </a:lnTo>
                <a:lnTo>
                  <a:pt x="649775" y="1305104"/>
                </a:lnTo>
                <a:lnTo>
                  <a:pt x="629148" y="1340806"/>
                </a:lnTo>
                <a:lnTo>
                  <a:pt x="626767" y="1379682"/>
                </a:lnTo>
                <a:lnTo>
                  <a:pt x="598999" y="1420937"/>
                </a:lnTo>
                <a:lnTo>
                  <a:pt x="574405" y="1396343"/>
                </a:lnTo>
                <a:lnTo>
                  <a:pt x="575991" y="1371748"/>
                </a:lnTo>
                <a:lnTo>
                  <a:pt x="549810" y="1340806"/>
                </a:lnTo>
                <a:lnTo>
                  <a:pt x="569644" y="1295584"/>
                </a:lnTo>
                <a:lnTo>
                  <a:pt x="562504" y="1252741"/>
                </a:lnTo>
                <a:lnTo>
                  <a:pt x="468885" y="1280510"/>
                </a:lnTo>
                <a:lnTo>
                  <a:pt x="446671" y="1184511"/>
                </a:lnTo>
                <a:lnTo>
                  <a:pt x="447464" y="1128975"/>
                </a:lnTo>
                <a:lnTo>
                  <a:pt x="432390" y="1105173"/>
                </a:lnTo>
                <a:lnTo>
                  <a:pt x="429217" y="1147222"/>
                </a:lnTo>
                <a:lnTo>
                  <a:pt x="399068" y="1151983"/>
                </a:lnTo>
                <a:lnTo>
                  <a:pt x="399068" y="1178164"/>
                </a:lnTo>
                <a:lnTo>
                  <a:pt x="353846" y="1198792"/>
                </a:lnTo>
                <a:lnTo>
                  <a:pt x="279269" y="1171817"/>
                </a:lnTo>
                <a:lnTo>
                  <a:pt x="268161" y="1151983"/>
                </a:lnTo>
                <a:lnTo>
                  <a:pt x="195171" y="1121041"/>
                </a:lnTo>
                <a:lnTo>
                  <a:pt x="153915" y="1073438"/>
                </a:lnTo>
                <a:lnTo>
                  <a:pt x="130114" y="1060744"/>
                </a:lnTo>
                <a:lnTo>
                  <a:pt x="130907" y="999654"/>
                </a:lnTo>
                <a:lnTo>
                  <a:pt x="149155" y="986167"/>
                </a:lnTo>
                <a:lnTo>
                  <a:pt x="126147" y="927457"/>
                </a:lnTo>
                <a:lnTo>
                  <a:pt x="133287" y="853673"/>
                </a:lnTo>
                <a:lnTo>
                  <a:pt x="69024" y="816384"/>
                </a:lnTo>
                <a:lnTo>
                  <a:pt x="34909" y="816384"/>
                </a:lnTo>
                <a:lnTo>
                  <a:pt x="23008" y="629941"/>
                </a:lnTo>
                <a:lnTo>
                  <a:pt x="0" y="629941"/>
                </a:lnTo>
                <a:close/>
              </a:path>
            </a:pathLst>
          </a:custGeom>
          <a:solidFill>
            <a:srgbClr val="8DB6EC"/>
          </a:solidFill>
          <a:ln w="25400">
            <a:solidFill>
              <a:srgbClr val="EEF2F6"/>
            </a:solidFill>
            <a:prstDash val="solid"/>
          </a:ln>
        </p:spPr>
      </p:sp>
      <p:sp>
        <p:nvSpPr>
          <p:cNvPr id="8" name="Province Free State"/>
          <p:cNvSpPr/>
          <p:nvPr/>
        </p:nvSpPr>
        <p:spPr>
          <a:xfrm>
            <a:off x="3152407" y="2606564"/>
            <a:ext cx="1636736" cy="1632769"/>
          </a:xfrm>
          <a:custGeom>
            <a:avLst/>
            <a:gdLst/>
            <a:ahLst/>
            <a:cxnLst/>
            <a:rect l="l" t="t" r="r" b="b"/>
            <a:pathLst>
              <a:path w="1636736" h="1632769">
                <a:moveTo>
                  <a:pt x="1351914" y="859227"/>
                </a:moveTo>
                <a:lnTo>
                  <a:pt x="1305104" y="823525"/>
                </a:lnTo>
                <a:lnTo>
                  <a:pt x="1285270" y="775129"/>
                </a:lnTo>
                <a:lnTo>
                  <a:pt x="1258295" y="790996"/>
                </a:lnTo>
                <a:lnTo>
                  <a:pt x="1215453" y="793376"/>
                </a:lnTo>
                <a:lnTo>
                  <a:pt x="1189271" y="826698"/>
                </a:lnTo>
                <a:lnTo>
                  <a:pt x="1140875" y="827492"/>
                </a:lnTo>
                <a:lnTo>
                  <a:pt x="1099620" y="889375"/>
                </a:lnTo>
                <a:lnTo>
                  <a:pt x="1067091" y="890962"/>
                </a:lnTo>
                <a:lnTo>
                  <a:pt x="1052017" y="912383"/>
                </a:lnTo>
                <a:lnTo>
                  <a:pt x="1017902" y="910003"/>
                </a:lnTo>
                <a:lnTo>
                  <a:pt x="1006795" y="943325"/>
                </a:lnTo>
                <a:lnTo>
                  <a:pt x="984580" y="960779"/>
                </a:lnTo>
                <a:lnTo>
                  <a:pt x="976646" y="1000448"/>
                </a:lnTo>
                <a:lnTo>
                  <a:pt x="951258" y="1030596"/>
                </a:lnTo>
                <a:lnTo>
                  <a:pt x="951258" y="1052811"/>
                </a:lnTo>
                <a:lnTo>
                  <a:pt x="929044" y="1064711"/>
                </a:lnTo>
                <a:lnTo>
                  <a:pt x="917937" y="1107554"/>
                </a:lnTo>
                <a:lnTo>
                  <a:pt x="896515" y="1143255"/>
                </a:lnTo>
                <a:lnTo>
                  <a:pt x="865574" y="1169437"/>
                </a:lnTo>
                <a:lnTo>
                  <a:pt x="797343" y="1201172"/>
                </a:lnTo>
                <a:lnTo>
                  <a:pt x="794170" y="1217040"/>
                </a:lnTo>
                <a:lnTo>
                  <a:pt x="819558" y="1251155"/>
                </a:lnTo>
                <a:lnTo>
                  <a:pt x="852086" y="1344773"/>
                </a:lnTo>
                <a:lnTo>
                  <a:pt x="872714" y="1366988"/>
                </a:lnTo>
                <a:lnTo>
                  <a:pt x="886202" y="1406656"/>
                </a:lnTo>
                <a:lnTo>
                  <a:pt x="906036" y="1411417"/>
                </a:lnTo>
                <a:lnTo>
                  <a:pt x="894929" y="1439978"/>
                </a:lnTo>
                <a:lnTo>
                  <a:pt x="905243" y="1480440"/>
                </a:lnTo>
                <a:lnTo>
                  <a:pt x="908416" y="1510589"/>
                </a:lnTo>
                <a:lnTo>
                  <a:pt x="889375" y="1512969"/>
                </a:lnTo>
                <a:lnTo>
                  <a:pt x="881441" y="1551844"/>
                </a:lnTo>
                <a:lnTo>
                  <a:pt x="832252" y="1557398"/>
                </a:lnTo>
                <a:lnTo>
                  <a:pt x="827492" y="1572472"/>
                </a:lnTo>
                <a:lnTo>
                  <a:pt x="792583" y="1572472"/>
                </a:lnTo>
                <a:lnTo>
                  <a:pt x="800517" y="1593893"/>
                </a:lnTo>
                <a:lnTo>
                  <a:pt x="749741" y="1628802"/>
                </a:lnTo>
                <a:lnTo>
                  <a:pt x="728320" y="1614521"/>
                </a:lnTo>
                <a:lnTo>
                  <a:pt x="705312" y="1628009"/>
                </a:lnTo>
                <a:lnTo>
                  <a:pt x="656122" y="1618488"/>
                </a:lnTo>
                <a:lnTo>
                  <a:pt x="628354" y="1581199"/>
                </a:lnTo>
                <a:lnTo>
                  <a:pt x="580752" y="1589926"/>
                </a:lnTo>
                <a:lnTo>
                  <a:pt x="540289" y="1551844"/>
                </a:lnTo>
                <a:lnTo>
                  <a:pt x="479199" y="1585166"/>
                </a:lnTo>
                <a:lnTo>
                  <a:pt x="465712" y="1575646"/>
                </a:lnTo>
                <a:lnTo>
                  <a:pt x="450638" y="1606587"/>
                </a:lnTo>
                <a:lnTo>
                  <a:pt x="417316" y="1632769"/>
                </a:lnTo>
                <a:lnTo>
                  <a:pt x="390341" y="1623248"/>
                </a:lnTo>
                <a:lnTo>
                  <a:pt x="383201" y="1603414"/>
                </a:lnTo>
                <a:lnTo>
                  <a:pt x="340359" y="1606587"/>
                </a:lnTo>
                <a:lnTo>
                  <a:pt x="308623" y="1579613"/>
                </a:lnTo>
                <a:lnTo>
                  <a:pt x="287996" y="1578819"/>
                </a:lnTo>
                <a:lnTo>
                  <a:pt x="214212" y="1493135"/>
                </a:lnTo>
                <a:lnTo>
                  <a:pt x="209451" y="1474093"/>
                </a:lnTo>
                <a:lnTo>
                  <a:pt x="172163" y="1441565"/>
                </a:lnTo>
                <a:lnTo>
                  <a:pt x="134874" y="1355880"/>
                </a:lnTo>
                <a:lnTo>
                  <a:pt x="99965" y="1340806"/>
                </a:lnTo>
                <a:lnTo>
                  <a:pt x="95999" y="1319385"/>
                </a:lnTo>
                <a:lnTo>
                  <a:pt x="21421" y="1267816"/>
                </a:lnTo>
                <a:lnTo>
                  <a:pt x="0" y="1221006"/>
                </a:lnTo>
                <a:lnTo>
                  <a:pt x="89652" y="982993"/>
                </a:lnTo>
                <a:lnTo>
                  <a:pt x="153122" y="810037"/>
                </a:lnTo>
                <a:lnTo>
                  <a:pt x="143601" y="757675"/>
                </a:lnTo>
                <a:lnTo>
                  <a:pt x="191997" y="572818"/>
                </a:lnTo>
                <a:lnTo>
                  <a:pt x="203898" y="568851"/>
                </a:lnTo>
                <a:lnTo>
                  <a:pt x="226112" y="515695"/>
                </a:lnTo>
                <a:lnTo>
                  <a:pt x="254674" y="494274"/>
                </a:lnTo>
                <a:lnTo>
                  <a:pt x="259434" y="471266"/>
                </a:lnTo>
                <a:lnTo>
                  <a:pt x="313384" y="425250"/>
                </a:lnTo>
                <a:lnTo>
                  <a:pt x="361780" y="401448"/>
                </a:lnTo>
                <a:lnTo>
                  <a:pt x="380027" y="409382"/>
                </a:lnTo>
                <a:lnTo>
                  <a:pt x="427630" y="370507"/>
                </a:lnTo>
                <a:lnTo>
                  <a:pt x="450638" y="386374"/>
                </a:lnTo>
                <a:lnTo>
                  <a:pt x="488720" y="393515"/>
                </a:lnTo>
                <a:lnTo>
                  <a:pt x="493480" y="419696"/>
                </a:lnTo>
                <a:lnTo>
                  <a:pt x="519662" y="372094"/>
                </a:lnTo>
                <a:lnTo>
                  <a:pt x="558537" y="331631"/>
                </a:lnTo>
                <a:lnTo>
                  <a:pt x="564091" y="306243"/>
                </a:lnTo>
                <a:lnTo>
                  <a:pt x="598999" y="290376"/>
                </a:lnTo>
                <a:lnTo>
                  <a:pt x="643428" y="292756"/>
                </a:lnTo>
                <a:lnTo>
                  <a:pt x="625974" y="276095"/>
                </a:lnTo>
                <a:lnTo>
                  <a:pt x="636288" y="235633"/>
                </a:lnTo>
                <a:lnTo>
                  <a:pt x="613280" y="204691"/>
                </a:lnTo>
                <a:lnTo>
                  <a:pt x="684684" y="131700"/>
                </a:lnTo>
                <a:lnTo>
                  <a:pt x="749741" y="96792"/>
                </a:lnTo>
                <a:lnTo>
                  <a:pt x="767988" y="113453"/>
                </a:lnTo>
                <a:lnTo>
                  <a:pt x="772749" y="76958"/>
                </a:lnTo>
                <a:lnTo>
                  <a:pt x="806864" y="103139"/>
                </a:lnTo>
                <a:lnTo>
                  <a:pt x="847326" y="101552"/>
                </a:lnTo>
                <a:lnTo>
                  <a:pt x="848119" y="115833"/>
                </a:lnTo>
                <a:lnTo>
                  <a:pt x="886995" y="76164"/>
                </a:lnTo>
                <a:lnTo>
                  <a:pt x="917937" y="89652"/>
                </a:lnTo>
                <a:lnTo>
                  <a:pt x="940151" y="81718"/>
                </a:lnTo>
                <a:lnTo>
                  <a:pt x="958399" y="38082"/>
                </a:lnTo>
                <a:lnTo>
                  <a:pt x="981407" y="21421"/>
                </a:lnTo>
                <a:lnTo>
                  <a:pt x="990134" y="37289"/>
                </a:lnTo>
                <a:lnTo>
                  <a:pt x="1063918" y="21421"/>
                </a:lnTo>
                <a:lnTo>
                  <a:pt x="1090893" y="0"/>
                </a:lnTo>
                <a:lnTo>
                  <a:pt x="1112314" y="59503"/>
                </a:lnTo>
                <a:lnTo>
                  <a:pt x="1159916" y="95205"/>
                </a:lnTo>
                <a:lnTo>
                  <a:pt x="1187685" y="99172"/>
                </a:lnTo>
                <a:lnTo>
                  <a:pt x="1245601" y="120593"/>
                </a:lnTo>
                <a:lnTo>
                  <a:pt x="1267022" y="144395"/>
                </a:lnTo>
                <a:lnTo>
                  <a:pt x="1312245" y="124560"/>
                </a:lnTo>
                <a:lnTo>
                  <a:pt x="1366194" y="155502"/>
                </a:lnTo>
                <a:lnTo>
                  <a:pt x="1392376" y="135667"/>
                </a:lnTo>
                <a:lnTo>
                  <a:pt x="1421731" y="150742"/>
                </a:lnTo>
                <a:lnTo>
                  <a:pt x="1442358" y="201518"/>
                </a:lnTo>
                <a:lnTo>
                  <a:pt x="1458226" y="195171"/>
                </a:lnTo>
                <a:lnTo>
                  <a:pt x="1538357" y="243567"/>
                </a:lnTo>
                <a:lnTo>
                  <a:pt x="1551051" y="280062"/>
                </a:lnTo>
                <a:lnTo>
                  <a:pt x="1589133" y="346706"/>
                </a:lnTo>
                <a:lnTo>
                  <a:pt x="1636736" y="327664"/>
                </a:lnTo>
                <a:lnTo>
                  <a:pt x="1619281" y="353846"/>
                </a:lnTo>
                <a:lnTo>
                  <a:pt x="1634356" y="389548"/>
                </a:lnTo>
                <a:lnTo>
                  <a:pt x="1609761" y="409382"/>
                </a:lnTo>
                <a:lnTo>
                  <a:pt x="1619281" y="472852"/>
                </a:lnTo>
                <a:lnTo>
                  <a:pt x="1587546" y="568851"/>
                </a:lnTo>
                <a:lnTo>
                  <a:pt x="1603414" y="598999"/>
                </a:lnTo>
                <a:lnTo>
                  <a:pt x="1575646" y="650569"/>
                </a:lnTo>
                <a:lnTo>
                  <a:pt x="1545497" y="656916"/>
                </a:lnTo>
                <a:lnTo>
                  <a:pt x="1520109" y="692618"/>
                </a:lnTo>
                <a:lnTo>
                  <a:pt x="1467746" y="725146"/>
                </a:lnTo>
                <a:lnTo>
                  <a:pt x="1453466" y="764022"/>
                </a:lnTo>
                <a:lnTo>
                  <a:pt x="1387615" y="779096"/>
                </a:lnTo>
                <a:lnTo>
                  <a:pt x="1351914" y="859227"/>
                </a:lnTo>
                <a:close/>
              </a:path>
            </a:pathLst>
          </a:custGeom>
          <a:solidFill>
            <a:srgbClr val="A9C8F1"/>
          </a:solidFill>
          <a:ln w="25400">
            <a:solidFill>
              <a:srgbClr val="EEF2F6"/>
            </a:solidFill>
            <a:prstDash val="solid"/>
          </a:ln>
        </p:spPr>
      </p:sp>
      <p:sp>
        <p:nvSpPr>
          <p:cNvPr id="9" name="Province Gauteng"/>
          <p:cNvSpPr/>
          <p:nvPr/>
        </p:nvSpPr>
        <p:spPr>
          <a:xfrm>
            <a:off x="3997353" y="1974243"/>
            <a:ext cx="638668" cy="731493"/>
          </a:xfrm>
          <a:custGeom>
            <a:avLst/>
            <a:gdLst/>
            <a:ahLst/>
            <a:cxnLst/>
            <a:rect l="l" t="t" r="r" b="b"/>
            <a:pathLst>
              <a:path w="638668" h="731493">
                <a:moveTo>
                  <a:pt x="342739" y="731493"/>
                </a:moveTo>
                <a:lnTo>
                  <a:pt x="314970" y="727526"/>
                </a:lnTo>
                <a:lnTo>
                  <a:pt x="267368" y="691824"/>
                </a:lnTo>
                <a:lnTo>
                  <a:pt x="245947" y="632321"/>
                </a:lnTo>
                <a:lnTo>
                  <a:pt x="218972" y="653742"/>
                </a:lnTo>
                <a:lnTo>
                  <a:pt x="145188" y="669610"/>
                </a:lnTo>
                <a:lnTo>
                  <a:pt x="136461" y="653742"/>
                </a:lnTo>
                <a:lnTo>
                  <a:pt x="113453" y="670403"/>
                </a:lnTo>
                <a:lnTo>
                  <a:pt x="115833" y="607726"/>
                </a:lnTo>
                <a:lnTo>
                  <a:pt x="135667" y="545050"/>
                </a:lnTo>
                <a:lnTo>
                  <a:pt x="94412" y="528389"/>
                </a:lnTo>
                <a:lnTo>
                  <a:pt x="14281" y="561711"/>
                </a:lnTo>
                <a:lnTo>
                  <a:pt x="0" y="520455"/>
                </a:lnTo>
                <a:lnTo>
                  <a:pt x="42842" y="481580"/>
                </a:lnTo>
                <a:lnTo>
                  <a:pt x="31735" y="425250"/>
                </a:lnTo>
                <a:lnTo>
                  <a:pt x="74577" y="398275"/>
                </a:lnTo>
                <a:lnTo>
                  <a:pt x="89652" y="311004"/>
                </a:lnTo>
                <a:lnTo>
                  <a:pt x="136461" y="283235"/>
                </a:lnTo>
                <a:lnTo>
                  <a:pt x="172956" y="308623"/>
                </a:lnTo>
                <a:lnTo>
                  <a:pt x="218972" y="299103"/>
                </a:lnTo>
                <a:lnTo>
                  <a:pt x="245947" y="253880"/>
                </a:lnTo>
                <a:lnTo>
                  <a:pt x="234046" y="212625"/>
                </a:lnTo>
                <a:lnTo>
                  <a:pt x="257847" y="207071"/>
                </a:lnTo>
                <a:lnTo>
                  <a:pt x="283235" y="166609"/>
                </a:lnTo>
                <a:lnTo>
                  <a:pt x="280855" y="120593"/>
                </a:lnTo>
                <a:lnTo>
                  <a:pt x="295929" y="134081"/>
                </a:lnTo>
                <a:lnTo>
                  <a:pt x="345912" y="115040"/>
                </a:lnTo>
                <a:lnTo>
                  <a:pt x="349879" y="81718"/>
                </a:lnTo>
                <a:lnTo>
                  <a:pt x="392721" y="84891"/>
                </a:lnTo>
                <a:lnTo>
                  <a:pt x="422076" y="63470"/>
                </a:lnTo>
                <a:lnTo>
                  <a:pt x="464125" y="54743"/>
                </a:lnTo>
                <a:lnTo>
                  <a:pt x="446671" y="18248"/>
                </a:lnTo>
                <a:lnTo>
                  <a:pt x="516488" y="0"/>
                </a:lnTo>
                <a:lnTo>
                  <a:pt x="545050" y="14281"/>
                </a:lnTo>
                <a:lnTo>
                  <a:pt x="536322" y="48396"/>
                </a:lnTo>
                <a:lnTo>
                  <a:pt x="507761" y="102346"/>
                </a:lnTo>
                <a:lnTo>
                  <a:pt x="525215" y="111073"/>
                </a:lnTo>
                <a:lnTo>
                  <a:pt x="565677" y="95999"/>
                </a:lnTo>
                <a:lnTo>
                  <a:pt x="638668" y="93618"/>
                </a:lnTo>
                <a:lnTo>
                  <a:pt x="634701" y="129320"/>
                </a:lnTo>
                <a:lnTo>
                  <a:pt x="617247" y="127734"/>
                </a:lnTo>
                <a:lnTo>
                  <a:pt x="597412" y="153122"/>
                </a:lnTo>
                <a:lnTo>
                  <a:pt x="576785" y="211038"/>
                </a:lnTo>
                <a:lnTo>
                  <a:pt x="559330" y="230079"/>
                </a:lnTo>
                <a:lnTo>
                  <a:pt x="546636" y="299896"/>
                </a:lnTo>
                <a:lnTo>
                  <a:pt x="529182" y="320524"/>
                </a:lnTo>
                <a:lnTo>
                  <a:pt x="514901" y="372094"/>
                </a:lnTo>
                <a:lnTo>
                  <a:pt x="442704" y="360986"/>
                </a:lnTo>
                <a:lnTo>
                  <a:pt x="426043" y="391928"/>
                </a:lnTo>
                <a:lnTo>
                  <a:pt x="395101" y="403035"/>
                </a:lnTo>
                <a:lnTo>
                  <a:pt x="437150" y="494274"/>
                </a:lnTo>
                <a:lnTo>
                  <a:pt x="471266" y="504587"/>
                </a:lnTo>
                <a:lnTo>
                  <a:pt x="507761" y="499034"/>
                </a:lnTo>
                <a:lnTo>
                  <a:pt x="520455" y="532356"/>
                </a:lnTo>
                <a:lnTo>
                  <a:pt x="479199" y="573611"/>
                </a:lnTo>
                <a:lnTo>
                  <a:pt x="422076" y="591859"/>
                </a:lnTo>
                <a:lnTo>
                  <a:pt x="370507" y="645015"/>
                </a:lnTo>
                <a:lnTo>
                  <a:pt x="364953" y="678337"/>
                </a:lnTo>
                <a:lnTo>
                  <a:pt x="347499" y="697378"/>
                </a:lnTo>
                <a:lnTo>
                  <a:pt x="342739" y="731493"/>
                </a:lnTo>
                <a:close/>
              </a:path>
            </a:pathLst>
          </a:custGeom>
          <a:solidFill>
            <a:srgbClr val="0B3470"/>
          </a:solidFill>
          <a:ln w="25400">
            <a:solidFill>
              <a:srgbClr val="EEF2F6"/>
            </a:solidFill>
            <a:prstDash val="solid"/>
          </a:ln>
        </p:spPr>
      </p:sp>
      <p:sp>
        <p:nvSpPr>
          <p:cNvPr id="10" name="Province Mpumalanga"/>
          <p:cNvSpPr/>
          <p:nvPr/>
        </p:nvSpPr>
        <p:spPr>
          <a:xfrm>
            <a:off x="4340092" y="1534713"/>
            <a:ext cx="1164677" cy="1418557"/>
          </a:xfrm>
          <a:custGeom>
            <a:avLst/>
            <a:gdLst/>
            <a:ahLst/>
            <a:cxnLst/>
            <a:rect l="l" t="t" r="r" b="b"/>
            <a:pathLst>
              <a:path w="1164677" h="1418557">
                <a:moveTo>
                  <a:pt x="901276" y="1324939"/>
                </a:moveTo>
                <a:lnTo>
                  <a:pt x="871127" y="1360641"/>
                </a:lnTo>
                <a:lnTo>
                  <a:pt x="818765" y="1370955"/>
                </a:lnTo>
                <a:lnTo>
                  <a:pt x="795757" y="1352707"/>
                </a:lnTo>
                <a:lnTo>
                  <a:pt x="774335" y="1361434"/>
                </a:lnTo>
                <a:lnTo>
                  <a:pt x="721973" y="1336046"/>
                </a:lnTo>
                <a:lnTo>
                  <a:pt x="695791" y="1348740"/>
                </a:lnTo>
                <a:lnTo>
                  <a:pt x="655329" y="1346360"/>
                </a:lnTo>
                <a:lnTo>
                  <a:pt x="648982" y="1332872"/>
                </a:lnTo>
                <a:lnTo>
                  <a:pt x="606140" y="1342393"/>
                </a:lnTo>
                <a:lnTo>
                  <a:pt x="560124" y="1372541"/>
                </a:lnTo>
                <a:lnTo>
                  <a:pt x="498240" y="1364608"/>
                </a:lnTo>
                <a:lnTo>
                  <a:pt x="449051" y="1399516"/>
                </a:lnTo>
                <a:lnTo>
                  <a:pt x="401448" y="1418557"/>
                </a:lnTo>
                <a:lnTo>
                  <a:pt x="363366" y="1351914"/>
                </a:lnTo>
                <a:lnTo>
                  <a:pt x="350672" y="1315418"/>
                </a:lnTo>
                <a:lnTo>
                  <a:pt x="270541" y="1267022"/>
                </a:lnTo>
                <a:lnTo>
                  <a:pt x="254674" y="1273369"/>
                </a:lnTo>
                <a:lnTo>
                  <a:pt x="234046" y="1222593"/>
                </a:lnTo>
                <a:lnTo>
                  <a:pt x="204691" y="1207519"/>
                </a:lnTo>
                <a:lnTo>
                  <a:pt x="178510" y="1227353"/>
                </a:lnTo>
                <a:lnTo>
                  <a:pt x="124560" y="1196412"/>
                </a:lnTo>
                <a:lnTo>
                  <a:pt x="79338" y="1216246"/>
                </a:lnTo>
                <a:lnTo>
                  <a:pt x="57916" y="1192445"/>
                </a:lnTo>
                <a:lnTo>
                  <a:pt x="0" y="1171024"/>
                </a:lnTo>
                <a:lnTo>
                  <a:pt x="4760" y="1136908"/>
                </a:lnTo>
                <a:lnTo>
                  <a:pt x="22215" y="1117867"/>
                </a:lnTo>
                <a:lnTo>
                  <a:pt x="27768" y="1084546"/>
                </a:lnTo>
                <a:lnTo>
                  <a:pt x="79338" y="1031389"/>
                </a:lnTo>
                <a:lnTo>
                  <a:pt x="136461" y="1013142"/>
                </a:lnTo>
                <a:lnTo>
                  <a:pt x="177716" y="971886"/>
                </a:lnTo>
                <a:lnTo>
                  <a:pt x="165022" y="938564"/>
                </a:lnTo>
                <a:lnTo>
                  <a:pt x="128527" y="944118"/>
                </a:lnTo>
                <a:lnTo>
                  <a:pt x="94412" y="933804"/>
                </a:lnTo>
                <a:lnTo>
                  <a:pt x="52363" y="842566"/>
                </a:lnTo>
                <a:lnTo>
                  <a:pt x="83305" y="831459"/>
                </a:lnTo>
                <a:lnTo>
                  <a:pt x="99965" y="800517"/>
                </a:lnTo>
                <a:lnTo>
                  <a:pt x="172163" y="811624"/>
                </a:lnTo>
                <a:lnTo>
                  <a:pt x="186443" y="760055"/>
                </a:lnTo>
                <a:lnTo>
                  <a:pt x="203898" y="739427"/>
                </a:lnTo>
                <a:lnTo>
                  <a:pt x="216592" y="669610"/>
                </a:lnTo>
                <a:lnTo>
                  <a:pt x="234046" y="650569"/>
                </a:lnTo>
                <a:lnTo>
                  <a:pt x="254674" y="592652"/>
                </a:lnTo>
                <a:lnTo>
                  <a:pt x="274508" y="567264"/>
                </a:lnTo>
                <a:lnTo>
                  <a:pt x="291963" y="568851"/>
                </a:lnTo>
                <a:lnTo>
                  <a:pt x="295929" y="533149"/>
                </a:lnTo>
                <a:lnTo>
                  <a:pt x="222939" y="535529"/>
                </a:lnTo>
                <a:lnTo>
                  <a:pt x="182477" y="550603"/>
                </a:lnTo>
                <a:lnTo>
                  <a:pt x="165022" y="541876"/>
                </a:lnTo>
                <a:lnTo>
                  <a:pt x="193584" y="487927"/>
                </a:lnTo>
                <a:lnTo>
                  <a:pt x="202311" y="453811"/>
                </a:lnTo>
                <a:lnTo>
                  <a:pt x="173749" y="439531"/>
                </a:lnTo>
                <a:lnTo>
                  <a:pt x="103932" y="457778"/>
                </a:lnTo>
                <a:lnTo>
                  <a:pt x="37289" y="483960"/>
                </a:lnTo>
                <a:lnTo>
                  <a:pt x="26181" y="469679"/>
                </a:lnTo>
                <a:lnTo>
                  <a:pt x="58710" y="441117"/>
                </a:lnTo>
                <a:lnTo>
                  <a:pt x="92825" y="426837"/>
                </a:lnTo>
                <a:lnTo>
                  <a:pt x="102346" y="395101"/>
                </a:lnTo>
                <a:lnTo>
                  <a:pt x="144395" y="371300"/>
                </a:lnTo>
                <a:lnTo>
                  <a:pt x="199931" y="368920"/>
                </a:lnTo>
                <a:lnTo>
                  <a:pt x="207865" y="349086"/>
                </a:lnTo>
                <a:lnTo>
                  <a:pt x="231666" y="349086"/>
                </a:lnTo>
                <a:lnTo>
                  <a:pt x="250707" y="387961"/>
                </a:lnTo>
                <a:lnTo>
                  <a:pt x="277682" y="373680"/>
                </a:lnTo>
                <a:lnTo>
                  <a:pt x="301483" y="327664"/>
                </a:lnTo>
                <a:lnTo>
                  <a:pt x="361780" y="299103"/>
                </a:lnTo>
                <a:lnTo>
                  <a:pt x="363366" y="333218"/>
                </a:lnTo>
                <a:lnTo>
                  <a:pt x="340359" y="351466"/>
                </a:lnTo>
                <a:lnTo>
                  <a:pt x="339565" y="402242"/>
                </a:lnTo>
                <a:lnTo>
                  <a:pt x="353053" y="396688"/>
                </a:lnTo>
                <a:lnTo>
                  <a:pt x="407796" y="470472"/>
                </a:lnTo>
                <a:lnTo>
                  <a:pt x="442704" y="478406"/>
                </a:lnTo>
                <a:lnTo>
                  <a:pt x="468885" y="469679"/>
                </a:lnTo>
                <a:lnTo>
                  <a:pt x="481580" y="446671"/>
                </a:lnTo>
                <a:lnTo>
                  <a:pt x="468092" y="425250"/>
                </a:lnTo>
                <a:lnTo>
                  <a:pt x="518868" y="368127"/>
                </a:lnTo>
                <a:lnTo>
                  <a:pt x="576785" y="321317"/>
                </a:lnTo>
                <a:lnTo>
                  <a:pt x="583132" y="295929"/>
                </a:lnTo>
                <a:lnTo>
                  <a:pt x="577578" y="245153"/>
                </a:lnTo>
                <a:lnTo>
                  <a:pt x="660089" y="228492"/>
                </a:lnTo>
                <a:lnTo>
                  <a:pt x="711659" y="249120"/>
                </a:lnTo>
                <a:lnTo>
                  <a:pt x="736253" y="218972"/>
                </a:lnTo>
                <a:lnTo>
                  <a:pt x="769575" y="211038"/>
                </a:lnTo>
                <a:lnTo>
                  <a:pt x="779889" y="173749"/>
                </a:lnTo>
                <a:lnTo>
                  <a:pt x="803690" y="203104"/>
                </a:lnTo>
                <a:lnTo>
                  <a:pt x="871127" y="236426"/>
                </a:lnTo>
                <a:lnTo>
                  <a:pt x="889375" y="272922"/>
                </a:lnTo>
                <a:lnTo>
                  <a:pt x="907623" y="274508"/>
                </a:lnTo>
                <a:lnTo>
                  <a:pt x="881441" y="314970"/>
                </a:lnTo>
                <a:lnTo>
                  <a:pt x="902862" y="332425"/>
                </a:lnTo>
                <a:lnTo>
                  <a:pt x="916350" y="384788"/>
                </a:lnTo>
                <a:lnTo>
                  <a:pt x="888582" y="394308"/>
                </a:lnTo>
                <a:lnTo>
                  <a:pt x="883821" y="425250"/>
                </a:lnTo>
                <a:lnTo>
                  <a:pt x="927457" y="421283"/>
                </a:lnTo>
                <a:lnTo>
                  <a:pt x="950465" y="407002"/>
                </a:lnTo>
                <a:lnTo>
                  <a:pt x="984580" y="411762"/>
                </a:lnTo>
                <a:lnTo>
                  <a:pt x="993307" y="367333"/>
                </a:lnTo>
                <a:lnTo>
                  <a:pt x="965539" y="357813"/>
                </a:lnTo>
                <a:lnTo>
                  <a:pt x="965539" y="322111"/>
                </a:lnTo>
                <a:lnTo>
                  <a:pt x="1013935" y="304657"/>
                </a:lnTo>
                <a:lnTo>
                  <a:pt x="1040117" y="276095"/>
                </a:lnTo>
                <a:lnTo>
                  <a:pt x="998861" y="231666"/>
                </a:lnTo>
                <a:lnTo>
                  <a:pt x="995687" y="207071"/>
                </a:lnTo>
                <a:lnTo>
                  <a:pt x="972680" y="205485"/>
                </a:lnTo>
                <a:lnTo>
                  <a:pt x="975853" y="175336"/>
                </a:lnTo>
                <a:lnTo>
                  <a:pt x="1008381" y="72991"/>
                </a:lnTo>
                <a:lnTo>
                  <a:pt x="1000448" y="57916"/>
                </a:lnTo>
                <a:lnTo>
                  <a:pt x="936184" y="48396"/>
                </a:lnTo>
                <a:lnTo>
                  <a:pt x="988547" y="31735"/>
                </a:lnTo>
                <a:lnTo>
                  <a:pt x="999654" y="19041"/>
                </a:lnTo>
                <a:lnTo>
                  <a:pt x="1048050" y="30942"/>
                </a:lnTo>
                <a:lnTo>
                  <a:pt x="1058364" y="17454"/>
                </a:lnTo>
                <a:lnTo>
                  <a:pt x="1082959" y="33322"/>
                </a:lnTo>
                <a:lnTo>
                  <a:pt x="1105173" y="0"/>
                </a:lnTo>
                <a:lnTo>
                  <a:pt x="1128975" y="0"/>
                </a:lnTo>
                <a:lnTo>
                  <a:pt x="1130561" y="81718"/>
                </a:lnTo>
                <a:lnTo>
                  <a:pt x="1164677" y="189617"/>
                </a:lnTo>
                <a:lnTo>
                  <a:pt x="1152776" y="575991"/>
                </a:lnTo>
                <a:lnTo>
                  <a:pt x="1144842" y="619627"/>
                </a:lnTo>
                <a:lnTo>
                  <a:pt x="1150396" y="689444"/>
                </a:lnTo>
                <a:lnTo>
                  <a:pt x="1138495" y="703725"/>
                </a:lnTo>
                <a:lnTo>
                  <a:pt x="1122628" y="767195"/>
                </a:lnTo>
                <a:lnTo>
                  <a:pt x="1132942" y="814798"/>
                </a:lnTo>
                <a:lnTo>
                  <a:pt x="1097240" y="822731"/>
                </a:lnTo>
                <a:lnTo>
                  <a:pt x="974266" y="720386"/>
                </a:lnTo>
                <a:lnTo>
                  <a:pt x="937771" y="724353"/>
                </a:lnTo>
                <a:lnTo>
                  <a:pt x="877474" y="784649"/>
                </a:lnTo>
                <a:lnTo>
                  <a:pt x="850500" y="860813"/>
                </a:lnTo>
                <a:lnTo>
                  <a:pt x="828285" y="904449"/>
                </a:lnTo>
                <a:lnTo>
                  <a:pt x="775129" y="979820"/>
                </a:lnTo>
                <a:lnTo>
                  <a:pt x="767988" y="1009968"/>
                </a:lnTo>
                <a:lnTo>
                  <a:pt x="766402" y="1109140"/>
                </a:lnTo>
                <a:lnTo>
                  <a:pt x="770369" y="1147222"/>
                </a:lnTo>
                <a:lnTo>
                  <a:pt x="794170" y="1132942"/>
                </a:lnTo>
                <a:lnTo>
                  <a:pt x="817971" y="1190858"/>
                </a:lnTo>
                <a:lnTo>
                  <a:pt x="821145" y="1240841"/>
                </a:lnTo>
                <a:lnTo>
                  <a:pt x="874301" y="1313038"/>
                </a:lnTo>
                <a:lnTo>
                  <a:pt x="901276" y="1324939"/>
                </a:lnTo>
                <a:close/>
              </a:path>
            </a:pathLst>
          </a:custGeom>
          <a:solidFill>
            <a:srgbClr val="A9C8F1"/>
          </a:solidFill>
          <a:ln w="25400">
            <a:solidFill>
              <a:srgbClr val="EEF2F6"/>
            </a:solidFill>
            <a:prstDash val="solid"/>
          </a:ln>
        </p:spPr>
      </p:sp>
      <p:sp>
        <p:nvSpPr>
          <p:cNvPr id="11" name="Text 9"/>
          <p:cNvSpPr txBox="1"/>
          <p:nvPr/>
        </p:nvSpPr>
        <p:spPr>
          <a:xfrm>
            <a:off x="6035040" y="640080"/>
            <a:ext cx="5486400" cy="320040"/>
          </a:xfrm>
          <a:prstGeom prst="rect">
            <a:avLst/>
          </a:prstGeom>
          <a:noFill/>
          <a:ln/>
        </p:spPr>
        <p:txBody>
          <a:bodyPr wrap="square" lIns="0" tIns="0" rIns="0" bIns="0" rtlCol="0" anchor="t"/>
          <a:lstStyle/>
          <a:p>
            <a:pPr indent="0" marL="0">
              <a:buNone/>
            </a:pPr>
            <a:r>
              <a:rPr lang="en-US" sz="1400" b="1" spc="300" kern="0" dirty="0">
                <a:solidFill>
                  <a:srgbClr val="C2410C"/>
                </a:solidFill>
                <a:latin typeface="Arial" pitchFamily="34" charset="0"/>
                <a:ea typeface="Arial" pitchFamily="34" charset="-122"/>
                <a:cs typeface="Arial" pitchFamily="34" charset="-120"/>
              </a:rPr>
              <a:t>WHERE IT HAPPENS</a:t>
            </a:r>
            <a:endParaRPr lang="en-US" sz="1400" dirty="0"/>
          </a:p>
        </p:txBody>
      </p:sp>
      <p:sp>
        <p:nvSpPr>
          <p:cNvPr id="12" name="Text 10"/>
          <p:cNvSpPr txBox="1"/>
          <p:nvPr/>
        </p:nvSpPr>
        <p:spPr>
          <a:xfrm>
            <a:off x="6035040" y="960120"/>
            <a:ext cx="5669280" cy="1371600"/>
          </a:xfrm>
          <a:prstGeom prst="rect">
            <a:avLst/>
          </a:prstGeom>
          <a:noFill/>
          <a:ln/>
        </p:spPr>
        <p:txBody>
          <a:bodyPr wrap="square" lIns="0" tIns="0" rIns="0" bIns="0" rtlCol="0" anchor="t"/>
          <a:lstStyle/>
          <a:p>
            <a:pPr indent="0" marL="0">
              <a:buNone/>
            </a:pPr>
            <a:r>
              <a:rPr lang="en-US" sz="3000" b="1" dirty="0">
                <a:solidFill>
                  <a:srgbClr val="0D1B2A"/>
                </a:solidFill>
                <a:latin typeface="Arial" pitchFamily="34" charset="0"/>
                <a:ea typeface="Arial" pitchFamily="34" charset="-122"/>
                <a:cs typeface="Arial" pitchFamily="34" charset="-120"/>
              </a:rPr>
              <a:t>GAUTENG AND WESTERN CAPE: 46% OF RECORDED CRIME</a:t>
            </a:r>
            <a:endParaRPr lang="en-US" sz="3000" dirty="0"/>
          </a:p>
        </p:txBody>
      </p:sp>
      <p:sp>
        <p:nvSpPr>
          <p:cNvPr id="13" name="Swatch Gauteng"/>
          <p:cNvSpPr/>
          <p:nvPr/>
        </p:nvSpPr>
        <p:spPr>
          <a:xfrm>
            <a:off x="6035040" y="2450592"/>
            <a:ext cx="237744" cy="237744"/>
          </a:xfrm>
          <a:prstGeom prst="roundRect">
            <a:avLst>
              <a:gd name="adj" fmla="val 19231"/>
            </a:avLst>
          </a:prstGeom>
          <a:solidFill>
            <a:srgbClr val="0B3470"/>
          </a:solidFill>
          <a:ln w="6350">
            <a:solidFill>
              <a:srgbClr val="B6C7DD"/>
            </a:solidFill>
            <a:prstDash val="solid"/>
          </a:ln>
        </p:spPr>
      </p:sp>
      <p:sp>
        <p:nvSpPr>
          <p:cNvPr id="14" name="Text 12"/>
          <p:cNvSpPr txBox="1"/>
          <p:nvPr/>
        </p:nvSpPr>
        <p:spPr>
          <a:xfrm>
            <a:off x="6446520" y="2423160"/>
            <a:ext cx="2926080" cy="292608"/>
          </a:xfrm>
          <a:prstGeom prst="rect">
            <a:avLst/>
          </a:prstGeom>
          <a:noFill/>
          <a:ln/>
        </p:spPr>
        <p:txBody>
          <a:bodyPr wrap="square" lIns="0" tIns="0" rIns="0" bIns="0" rtlCol="0" anchor="t"/>
          <a:lstStyle/>
          <a:p>
            <a:pPr indent="0" marL="0">
              <a:buNone/>
            </a:pPr>
            <a:r>
              <a:rPr lang="en-US" sz="1600" b="1" dirty="0">
                <a:solidFill>
                  <a:srgbClr val="0D1B2A"/>
                </a:solidFill>
                <a:latin typeface="Arial" pitchFamily="34" charset="0"/>
                <a:ea typeface="Arial" pitchFamily="34" charset="-122"/>
                <a:cs typeface="Arial" pitchFamily="34" charset="-120"/>
              </a:rPr>
              <a:t>Gauteng</a:t>
            </a:r>
            <a:endParaRPr lang="en-US" sz="1600" dirty="0"/>
          </a:p>
        </p:txBody>
      </p:sp>
      <p:sp>
        <p:nvSpPr>
          <p:cNvPr id="15" name="Text 13"/>
          <p:cNvSpPr txBox="1"/>
          <p:nvPr/>
        </p:nvSpPr>
        <p:spPr>
          <a:xfrm>
            <a:off x="9509760" y="2423160"/>
            <a:ext cx="2194560" cy="292608"/>
          </a:xfrm>
          <a:prstGeom prst="rect">
            <a:avLst/>
          </a:prstGeom>
          <a:noFill/>
          <a:ln/>
        </p:spPr>
        <p:txBody>
          <a:bodyPr wrap="square" lIns="0" tIns="0" rIns="0" bIns="0" rtlCol="0" anchor="t"/>
          <a:lstStyle/>
          <a:p>
            <a:pPr algn="r" indent="0" marL="0">
              <a:buNone/>
            </a:pPr>
            <a:r>
              <a:rPr lang="en-US" sz="1600" b="1" dirty="0">
                <a:solidFill>
                  <a:srgbClr val="0D1B2A"/>
                </a:solidFill>
                <a:latin typeface="Arial" pitchFamily="34" charset="0"/>
                <a:ea typeface="Arial" pitchFamily="34" charset="-122"/>
                <a:cs typeface="Arial" pitchFamily="34" charset="-120"/>
              </a:rPr>
              <a:t>404,607</a:t>
            </a:r>
            <a:endParaRPr lang="en-US" sz="1600" dirty="0"/>
          </a:p>
        </p:txBody>
      </p:sp>
      <p:sp>
        <p:nvSpPr>
          <p:cNvPr id="16" name="Swatch Western Cape"/>
          <p:cNvSpPr/>
          <p:nvPr/>
        </p:nvSpPr>
        <p:spPr>
          <a:xfrm>
            <a:off x="6035040" y="2816352"/>
            <a:ext cx="237744" cy="237744"/>
          </a:xfrm>
          <a:prstGeom prst="roundRect">
            <a:avLst>
              <a:gd name="adj" fmla="val 19231"/>
            </a:avLst>
          </a:prstGeom>
          <a:solidFill>
            <a:srgbClr val="1850A8"/>
          </a:solidFill>
          <a:ln w="6350">
            <a:solidFill>
              <a:srgbClr val="B6C7DD"/>
            </a:solidFill>
            <a:prstDash val="solid"/>
          </a:ln>
        </p:spPr>
      </p:sp>
      <p:sp>
        <p:nvSpPr>
          <p:cNvPr id="17" name="Text 15"/>
          <p:cNvSpPr txBox="1"/>
          <p:nvPr/>
        </p:nvSpPr>
        <p:spPr>
          <a:xfrm>
            <a:off x="6446520" y="2788920"/>
            <a:ext cx="2926080" cy="292608"/>
          </a:xfrm>
          <a:prstGeom prst="rect">
            <a:avLst/>
          </a:prstGeom>
          <a:noFill/>
          <a:ln/>
        </p:spPr>
        <p:txBody>
          <a:bodyPr wrap="square" lIns="0" tIns="0" rIns="0" bIns="0" rtlCol="0" anchor="t"/>
          <a:lstStyle/>
          <a:p>
            <a:pPr indent="0" marL="0">
              <a:buNone/>
            </a:pPr>
            <a:r>
              <a:rPr lang="en-US" sz="1600" b="1" dirty="0">
                <a:solidFill>
                  <a:srgbClr val="0D1B2A"/>
                </a:solidFill>
                <a:latin typeface="Arial" pitchFamily="34" charset="0"/>
                <a:ea typeface="Arial" pitchFamily="34" charset="-122"/>
                <a:cs typeface="Arial" pitchFamily="34" charset="-120"/>
              </a:rPr>
              <a:t>Western Cape</a:t>
            </a:r>
            <a:endParaRPr lang="en-US" sz="1600" dirty="0"/>
          </a:p>
        </p:txBody>
      </p:sp>
      <p:sp>
        <p:nvSpPr>
          <p:cNvPr id="18" name="Text 16"/>
          <p:cNvSpPr txBox="1"/>
          <p:nvPr/>
        </p:nvSpPr>
        <p:spPr>
          <a:xfrm>
            <a:off x="9509760" y="2788920"/>
            <a:ext cx="2194560" cy="292608"/>
          </a:xfrm>
          <a:prstGeom prst="rect">
            <a:avLst/>
          </a:prstGeom>
          <a:noFill/>
          <a:ln/>
        </p:spPr>
        <p:txBody>
          <a:bodyPr wrap="square" lIns="0" tIns="0" rIns="0" bIns="0" rtlCol="0" anchor="t"/>
          <a:lstStyle/>
          <a:p>
            <a:pPr algn="r" indent="0" marL="0">
              <a:buNone/>
            </a:pPr>
            <a:r>
              <a:rPr lang="en-US" sz="1600" b="1" dirty="0">
                <a:solidFill>
                  <a:srgbClr val="0D1B2A"/>
                </a:solidFill>
                <a:latin typeface="Arial" pitchFamily="34" charset="0"/>
                <a:ea typeface="Arial" pitchFamily="34" charset="-122"/>
                <a:cs typeface="Arial" pitchFamily="34" charset="-120"/>
              </a:rPr>
              <a:t>285,067</a:t>
            </a:r>
            <a:endParaRPr lang="en-US" sz="1600" dirty="0"/>
          </a:p>
        </p:txBody>
      </p:sp>
      <p:sp>
        <p:nvSpPr>
          <p:cNvPr id="19" name="Swatch KwaZulu-Natal"/>
          <p:cNvSpPr/>
          <p:nvPr/>
        </p:nvSpPr>
        <p:spPr>
          <a:xfrm>
            <a:off x="6035040" y="3182112"/>
            <a:ext cx="237744" cy="237744"/>
          </a:xfrm>
          <a:prstGeom prst="roundRect">
            <a:avLst>
              <a:gd name="adj" fmla="val 19231"/>
            </a:avLst>
          </a:prstGeom>
          <a:solidFill>
            <a:srgbClr val="2465C4"/>
          </a:solidFill>
          <a:ln w="6350">
            <a:solidFill>
              <a:srgbClr val="B6C7DD"/>
            </a:solidFill>
            <a:prstDash val="solid"/>
          </a:ln>
        </p:spPr>
      </p:sp>
      <p:sp>
        <p:nvSpPr>
          <p:cNvPr id="20" name="Text 18"/>
          <p:cNvSpPr txBox="1"/>
          <p:nvPr/>
        </p:nvSpPr>
        <p:spPr>
          <a:xfrm>
            <a:off x="6446520" y="3154680"/>
            <a:ext cx="2926080" cy="292608"/>
          </a:xfrm>
          <a:prstGeom prst="rect">
            <a:avLst/>
          </a:prstGeom>
          <a:noFill/>
          <a:ln/>
        </p:spPr>
        <p:txBody>
          <a:bodyPr wrap="square" lIns="0" tIns="0" rIns="0" bIns="0" rtlCol="0" anchor="t"/>
          <a:lstStyle/>
          <a:p>
            <a:pPr indent="0" marL="0">
              <a:buNone/>
            </a:pPr>
            <a:r>
              <a:rPr lang="en-US" sz="1600" b="1" dirty="0">
                <a:solidFill>
                  <a:srgbClr val="0D1B2A"/>
                </a:solidFill>
                <a:latin typeface="Arial" pitchFamily="34" charset="0"/>
                <a:ea typeface="Arial" pitchFamily="34" charset="-122"/>
                <a:cs typeface="Arial" pitchFamily="34" charset="-120"/>
              </a:rPr>
              <a:t>KwaZulu-Natal</a:t>
            </a:r>
            <a:endParaRPr lang="en-US" sz="1600" dirty="0"/>
          </a:p>
        </p:txBody>
      </p:sp>
      <p:sp>
        <p:nvSpPr>
          <p:cNvPr id="21" name="Text 19"/>
          <p:cNvSpPr txBox="1"/>
          <p:nvPr/>
        </p:nvSpPr>
        <p:spPr>
          <a:xfrm>
            <a:off x="9509760" y="3154680"/>
            <a:ext cx="2194560" cy="292608"/>
          </a:xfrm>
          <a:prstGeom prst="rect">
            <a:avLst/>
          </a:prstGeom>
          <a:noFill/>
          <a:ln/>
        </p:spPr>
        <p:txBody>
          <a:bodyPr wrap="square" lIns="0" tIns="0" rIns="0" bIns="0" rtlCol="0" anchor="t"/>
          <a:lstStyle/>
          <a:p>
            <a:pPr algn="r" indent="0" marL="0">
              <a:buNone/>
            </a:pPr>
            <a:r>
              <a:rPr lang="en-US" sz="1600" b="1" dirty="0">
                <a:solidFill>
                  <a:srgbClr val="0D1B2A"/>
                </a:solidFill>
                <a:latin typeface="Arial" pitchFamily="34" charset="0"/>
                <a:ea typeface="Arial" pitchFamily="34" charset="-122"/>
                <a:cs typeface="Arial" pitchFamily="34" charset="-120"/>
              </a:rPr>
              <a:t>253,760</a:t>
            </a:r>
            <a:endParaRPr lang="en-US" sz="1600" dirty="0"/>
          </a:p>
        </p:txBody>
      </p:sp>
      <p:sp>
        <p:nvSpPr>
          <p:cNvPr id="22" name="Swatch Eastern Cape"/>
          <p:cNvSpPr/>
          <p:nvPr/>
        </p:nvSpPr>
        <p:spPr>
          <a:xfrm>
            <a:off x="6035040" y="3547872"/>
            <a:ext cx="237744" cy="237744"/>
          </a:xfrm>
          <a:prstGeom prst="roundRect">
            <a:avLst>
              <a:gd name="adj" fmla="val 19231"/>
            </a:avLst>
          </a:prstGeom>
          <a:solidFill>
            <a:srgbClr val="5B96E0"/>
          </a:solidFill>
          <a:ln w="6350">
            <a:solidFill>
              <a:srgbClr val="B6C7DD"/>
            </a:solidFill>
            <a:prstDash val="solid"/>
          </a:ln>
        </p:spPr>
      </p:sp>
      <p:sp>
        <p:nvSpPr>
          <p:cNvPr id="23" name="Text 21"/>
          <p:cNvSpPr txBox="1"/>
          <p:nvPr/>
        </p:nvSpPr>
        <p:spPr>
          <a:xfrm>
            <a:off x="6446520" y="3520440"/>
            <a:ext cx="2926080" cy="292608"/>
          </a:xfrm>
          <a:prstGeom prst="rect">
            <a:avLst/>
          </a:prstGeom>
          <a:noFill/>
          <a:ln/>
        </p:spPr>
        <p:txBody>
          <a:bodyPr wrap="square" lIns="0" tIns="0" rIns="0" bIns="0" rtlCol="0" anchor="t"/>
          <a:lstStyle/>
          <a:p>
            <a:pPr indent="0" marL="0">
              <a:buNone/>
            </a:pPr>
            <a:r>
              <a:rPr lang="en-US" sz="1600" b="1" dirty="0">
                <a:solidFill>
                  <a:srgbClr val="0D1B2A"/>
                </a:solidFill>
                <a:latin typeface="Arial" pitchFamily="34" charset="0"/>
                <a:ea typeface="Arial" pitchFamily="34" charset="-122"/>
                <a:cs typeface="Arial" pitchFamily="34" charset="-120"/>
              </a:rPr>
              <a:t>Eastern Cape</a:t>
            </a:r>
            <a:endParaRPr lang="en-US" sz="1600" dirty="0"/>
          </a:p>
        </p:txBody>
      </p:sp>
      <p:sp>
        <p:nvSpPr>
          <p:cNvPr id="24" name="Text 22"/>
          <p:cNvSpPr txBox="1"/>
          <p:nvPr/>
        </p:nvSpPr>
        <p:spPr>
          <a:xfrm>
            <a:off x="9509760" y="3520440"/>
            <a:ext cx="2194560" cy="292608"/>
          </a:xfrm>
          <a:prstGeom prst="rect">
            <a:avLst/>
          </a:prstGeom>
          <a:noFill/>
          <a:ln/>
        </p:spPr>
        <p:txBody>
          <a:bodyPr wrap="square" lIns="0" tIns="0" rIns="0" bIns="0" rtlCol="0" anchor="t"/>
          <a:lstStyle/>
          <a:p>
            <a:pPr algn="r" indent="0" marL="0">
              <a:buNone/>
            </a:pPr>
            <a:r>
              <a:rPr lang="en-US" sz="1600" b="1" dirty="0">
                <a:solidFill>
                  <a:srgbClr val="0D1B2A"/>
                </a:solidFill>
                <a:latin typeface="Arial" pitchFamily="34" charset="0"/>
                <a:ea typeface="Arial" pitchFamily="34" charset="-122"/>
                <a:cs typeface="Arial" pitchFamily="34" charset="-120"/>
              </a:rPr>
              <a:t>154,740</a:t>
            </a:r>
            <a:endParaRPr lang="en-US" sz="1600" dirty="0"/>
          </a:p>
        </p:txBody>
      </p:sp>
      <p:sp>
        <p:nvSpPr>
          <p:cNvPr id="25" name="Swatch Limpopo"/>
          <p:cNvSpPr/>
          <p:nvPr/>
        </p:nvSpPr>
        <p:spPr>
          <a:xfrm>
            <a:off x="6035040" y="3913632"/>
            <a:ext cx="237744" cy="237744"/>
          </a:xfrm>
          <a:prstGeom prst="roundRect">
            <a:avLst>
              <a:gd name="adj" fmla="val 19231"/>
            </a:avLst>
          </a:prstGeom>
          <a:solidFill>
            <a:srgbClr val="8DB6EC"/>
          </a:solidFill>
          <a:ln w="6350">
            <a:solidFill>
              <a:srgbClr val="B6C7DD"/>
            </a:solidFill>
            <a:prstDash val="solid"/>
          </a:ln>
        </p:spPr>
      </p:sp>
      <p:sp>
        <p:nvSpPr>
          <p:cNvPr id="26" name="Text 24"/>
          <p:cNvSpPr txBox="1"/>
          <p:nvPr/>
        </p:nvSpPr>
        <p:spPr>
          <a:xfrm>
            <a:off x="6446520" y="3886200"/>
            <a:ext cx="2926080" cy="292608"/>
          </a:xfrm>
          <a:prstGeom prst="rect">
            <a:avLst/>
          </a:prstGeom>
          <a:noFill/>
          <a:ln/>
        </p:spPr>
        <p:txBody>
          <a:bodyPr wrap="square" lIns="0" tIns="0" rIns="0" bIns="0" rtlCol="0" anchor="t"/>
          <a:lstStyle/>
          <a:p>
            <a:pPr indent="0" marL="0">
              <a:buNone/>
            </a:pPr>
            <a:r>
              <a:rPr lang="en-US" sz="1600" b="1" dirty="0">
                <a:solidFill>
                  <a:srgbClr val="0D1B2A"/>
                </a:solidFill>
                <a:latin typeface="Arial" pitchFamily="34" charset="0"/>
                <a:ea typeface="Arial" pitchFamily="34" charset="-122"/>
                <a:cs typeface="Arial" pitchFamily="34" charset="-120"/>
              </a:rPr>
              <a:t>Limpopo</a:t>
            </a:r>
            <a:endParaRPr lang="en-US" sz="1600" dirty="0"/>
          </a:p>
        </p:txBody>
      </p:sp>
      <p:sp>
        <p:nvSpPr>
          <p:cNvPr id="27" name="Text 25"/>
          <p:cNvSpPr txBox="1"/>
          <p:nvPr/>
        </p:nvSpPr>
        <p:spPr>
          <a:xfrm>
            <a:off x="9509760" y="3886200"/>
            <a:ext cx="2194560" cy="292608"/>
          </a:xfrm>
          <a:prstGeom prst="rect">
            <a:avLst/>
          </a:prstGeom>
          <a:noFill/>
          <a:ln/>
        </p:spPr>
        <p:txBody>
          <a:bodyPr wrap="square" lIns="0" tIns="0" rIns="0" bIns="0" rtlCol="0" anchor="t"/>
          <a:lstStyle/>
          <a:p>
            <a:pPr algn="r" indent="0" marL="0">
              <a:buNone/>
            </a:pPr>
            <a:r>
              <a:rPr lang="en-US" sz="1600" b="1" dirty="0">
                <a:solidFill>
                  <a:srgbClr val="0D1B2A"/>
                </a:solidFill>
                <a:latin typeface="Arial" pitchFamily="34" charset="0"/>
                <a:ea typeface="Arial" pitchFamily="34" charset="-122"/>
                <a:cs typeface="Arial" pitchFamily="34" charset="-120"/>
              </a:rPr>
              <a:t>97,599</a:t>
            </a:r>
            <a:endParaRPr lang="en-US" sz="1600" dirty="0"/>
          </a:p>
        </p:txBody>
      </p:sp>
      <p:sp>
        <p:nvSpPr>
          <p:cNvPr id="28" name="Swatch North West"/>
          <p:cNvSpPr/>
          <p:nvPr/>
        </p:nvSpPr>
        <p:spPr>
          <a:xfrm>
            <a:off x="6035040" y="4279392"/>
            <a:ext cx="237744" cy="237744"/>
          </a:xfrm>
          <a:prstGeom prst="roundRect">
            <a:avLst>
              <a:gd name="adj" fmla="val 19231"/>
            </a:avLst>
          </a:prstGeom>
          <a:solidFill>
            <a:srgbClr val="8DB6EC"/>
          </a:solidFill>
          <a:ln w="6350">
            <a:solidFill>
              <a:srgbClr val="B6C7DD"/>
            </a:solidFill>
            <a:prstDash val="solid"/>
          </a:ln>
        </p:spPr>
      </p:sp>
      <p:sp>
        <p:nvSpPr>
          <p:cNvPr id="29" name="Text 27"/>
          <p:cNvSpPr txBox="1"/>
          <p:nvPr/>
        </p:nvSpPr>
        <p:spPr>
          <a:xfrm>
            <a:off x="6446520" y="4251960"/>
            <a:ext cx="2926080" cy="292608"/>
          </a:xfrm>
          <a:prstGeom prst="rect">
            <a:avLst/>
          </a:prstGeom>
          <a:noFill/>
          <a:ln/>
        </p:spPr>
        <p:txBody>
          <a:bodyPr wrap="square" lIns="0" tIns="0" rIns="0" bIns="0" rtlCol="0" anchor="t"/>
          <a:lstStyle/>
          <a:p>
            <a:pPr indent="0" marL="0">
              <a:buNone/>
            </a:pPr>
            <a:r>
              <a:rPr lang="en-US" sz="1600" b="1" dirty="0">
                <a:solidFill>
                  <a:srgbClr val="0D1B2A"/>
                </a:solidFill>
                <a:latin typeface="Arial" pitchFamily="34" charset="0"/>
                <a:ea typeface="Arial" pitchFamily="34" charset="-122"/>
                <a:cs typeface="Arial" pitchFamily="34" charset="-120"/>
              </a:rPr>
              <a:t>North West</a:t>
            </a:r>
            <a:endParaRPr lang="en-US" sz="1600" dirty="0"/>
          </a:p>
        </p:txBody>
      </p:sp>
      <p:sp>
        <p:nvSpPr>
          <p:cNvPr id="30" name="Text 28"/>
          <p:cNvSpPr txBox="1"/>
          <p:nvPr/>
        </p:nvSpPr>
        <p:spPr>
          <a:xfrm>
            <a:off x="9509760" y="4251960"/>
            <a:ext cx="2194560" cy="292608"/>
          </a:xfrm>
          <a:prstGeom prst="rect">
            <a:avLst/>
          </a:prstGeom>
          <a:noFill/>
          <a:ln/>
        </p:spPr>
        <p:txBody>
          <a:bodyPr wrap="square" lIns="0" tIns="0" rIns="0" bIns="0" rtlCol="0" anchor="t"/>
          <a:lstStyle/>
          <a:p>
            <a:pPr algn="r" indent="0" marL="0">
              <a:buNone/>
            </a:pPr>
            <a:r>
              <a:rPr lang="en-US" sz="1600" b="1" dirty="0">
                <a:solidFill>
                  <a:srgbClr val="0D1B2A"/>
                </a:solidFill>
                <a:latin typeface="Arial" pitchFamily="34" charset="0"/>
                <a:ea typeface="Arial" pitchFamily="34" charset="-122"/>
                <a:cs typeface="Arial" pitchFamily="34" charset="-120"/>
              </a:rPr>
              <a:t>97,556</a:t>
            </a:r>
            <a:endParaRPr lang="en-US" sz="1600" dirty="0"/>
          </a:p>
        </p:txBody>
      </p:sp>
      <p:sp>
        <p:nvSpPr>
          <p:cNvPr id="31" name="Swatch Free State"/>
          <p:cNvSpPr/>
          <p:nvPr/>
        </p:nvSpPr>
        <p:spPr>
          <a:xfrm>
            <a:off x="6035040" y="4645152"/>
            <a:ext cx="237744" cy="237744"/>
          </a:xfrm>
          <a:prstGeom prst="roundRect">
            <a:avLst>
              <a:gd name="adj" fmla="val 19231"/>
            </a:avLst>
          </a:prstGeom>
          <a:solidFill>
            <a:srgbClr val="A9C8F1"/>
          </a:solidFill>
          <a:ln w="6350">
            <a:solidFill>
              <a:srgbClr val="B6C7DD"/>
            </a:solidFill>
            <a:prstDash val="solid"/>
          </a:ln>
        </p:spPr>
      </p:sp>
      <p:sp>
        <p:nvSpPr>
          <p:cNvPr id="32" name="Text 30"/>
          <p:cNvSpPr txBox="1"/>
          <p:nvPr/>
        </p:nvSpPr>
        <p:spPr>
          <a:xfrm>
            <a:off x="6446520" y="4617720"/>
            <a:ext cx="2926080" cy="292608"/>
          </a:xfrm>
          <a:prstGeom prst="rect">
            <a:avLst/>
          </a:prstGeom>
          <a:noFill/>
          <a:ln/>
        </p:spPr>
        <p:txBody>
          <a:bodyPr wrap="square" lIns="0" tIns="0" rIns="0" bIns="0" rtlCol="0" anchor="t"/>
          <a:lstStyle/>
          <a:p>
            <a:pPr indent="0" marL="0">
              <a:buNone/>
            </a:pPr>
            <a:r>
              <a:rPr lang="en-US" sz="1600" b="1" dirty="0">
                <a:solidFill>
                  <a:srgbClr val="0D1B2A"/>
                </a:solidFill>
                <a:latin typeface="Arial" pitchFamily="34" charset="0"/>
                <a:ea typeface="Arial" pitchFamily="34" charset="-122"/>
                <a:cs typeface="Arial" pitchFamily="34" charset="-120"/>
              </a:rPr>
              <a:t>Free State</a:t>
            </a:r>
            <a:endParaRPr lang="en-US" sz="1600" dirty="0"/>
          </a:p>
        </p:txBody>
      </p:sp>
      <p:sp>
        <p:nvSpPr>
          <p:cNvPr id="33" name="Text 31"/>
          <p:cNvSpPr txBox="1"/>
          <p:nvPr/>
        </p:nvSpPr>
        <p:spPr>
          <a:xfrm>
            <a:off x="9509760" y="4617720"/>
            <a:ext cx="2194560" cy="292608"/>
          </a:xfrm>
          <a:prstGeom prst="rect">
            <a:avLst/>
          </a:prstGeom>
          <a:noFill/>
          <a:ln/>
        </p:spPr>
        <p:txBody>
          <a:bodyPr wrap="square" lIns="0" tIns="0" rIns="0" bIns="0" rtlCol="0" anchor="t"/>
          <a:lstStyle/>
          <a:p>
            <a:pPr algn="r" indent="0" marL="0">
              <a:buNone/>
            </a:pPr>
            <a:r>
              <a:rPr lang="en-US" sz="1600" b="1" dirty="0">
                <a:solidFill>
                  <a:srgbClr val="0D1B2A"/>
                </a:solidFill>
                <a:latin typeface="Arial" pitchFamily="34" charset="0"/>
                <a:ea typeface="Arial" pitchFamily="34" charset="-122"/>
                <a:cs typeface="Arial" pitchFamily="34" charset="-120"/>
              </a:rPr>
              <a:t>91,981</a:t>
            </a:r>
            <a:endParaRPr lang="en-US" sz="1600" dirty="0"/>
          </a:p>
        </p:txBody>
      </p:sp>
      <p:sp>
        <p:nvSpPr>
          <p:cNvPr id="34" name="Swatch Mpumalanga"/>
          <p:cNvSpPr/>
          <p:nvPr/>
        </p:nvSpPr>
        <p:spPr>
          <a:xfrm>
            <a:off x="6035040" y="5010912"/>
            <a:ext cx="237744" cy="237744"/>
          </a:xfrm>
          <a:prstGeom prst="roundRect">
            <a:avLst>
              <a:gd name="adj" fmla="val 19231"/>
            </a:avLst>
          </a:prstGeom>
          <a:solidFill>
            <a:srgbClr val="A9C8F1"/>
          </a:solidFill>
          <a:ln w="6350">
            <a:solidFill>
              <a:srgbClr val="B6C7DD"/>
            </a:solidFill>
            <a:prstDash val="solid"/>
          </a:ln>
        </p:spPr>
      </p:sp>
      <p:sp>
        <p:nvSpPr>
          <p:cNvPr id="35" name="Text 33"/>
          <p:cNvSpPr txBox="1"/>
          <p:nvPr/>
        </p:nvSpPr>
        <p:spPr>
          <a:xfrm>
            <a:off x="6446520" y="4983480"/>
            <a:ext cx="2926080" cy="292608"/>
          </a:xfrm>
          <a:prstGeom prst="rect">
            <a:avLst/>
          </a:prstGeom>
          <a:noFill/>
          <a:ln/>
        </p:spPr>
        <p:txBody>
          <a:bodyPr wrap="square" lIns="0" tIns="0" rIns="0" bIns="0" rtlCol="0" anchor="t"/>
          <a:lstStyle/>
          <a:p>
            <a:pPr indent="0" marL="0">
              <a:buNone/>
            </a:pPr>
            <a:r>
              <a:rPr lang="en-US" sz="1600" b="1" dirty="0">
                <a:solidFill>
                  <a:srgbClr val="0D1B2A"/>
                </a:solidFill>
                <a:latin typeface="Arial" pitchFamily="34" charset="0"/>
                <a:ea typeface="Arial" pitchFamily="34" charset="-122"/>
                <a:cs typeface="Arial" pitchFamily="34" charset="-120"/>
              </a:rPr>
              <a:t>Mpumalanga</a:t>
            </a:r>
            <a:endParaRPr lang="en-US" sz="1600" dirty="0"/>
          </a:p>
        </p:txBody>
      </p:sp>
      <p:sp>
        <p:nvSpPr>
          <p:cNvPr id="36" name="Text 34"/>
          <p:cNvSpPr txBox="1"/>
          <p:nvPr/>
        </p:nvSpPr>
        <p:spPr>
          <a:xfrm>
            <a:off x="9509760" y="4983480"/>
            <a:ext cx="2194560" cy="292608"/>
          </a:xfrm>
          <a:prstGeom prst="rect">
            <a:avLst/>
          </a:prstGeom>
          <a:noFill/>
          <a:ln/>
        </p:spPr>
        <p:txBody>
          <a:bodyPr wrap="square" lIns="0" tIns="0" rIns="0" bIns="0" rtlCol="0" anchor="t"/>
          <a:lstStyle/>
          <a:p>
            <a:pPr algn="r" indent="0" marL="0">
              <a:buNone/>
            </a:pPr>
            <a:r>
              <a:rPr lang="en-US" sz="1600" b="1" dirty="0">
                <a:solidFill>
                  <a:srgbClr val="0D1B2A"/>
                </a:solidFill>
                <a:latin typeface="Arial" pitchFamily="34" charset="0"/>
                <a:ea typeface="Arial" pitchFamily="34" charset="-122"/>
                <a:cs typeface="Arial" pitchFamily="34" charset="-120"/>
              </a:rPr>
              <a:t>86,766</a:t>
            </a:r>
            <a:endParaRPr lang="en-US" sz="1600" dirty="0"/>
          </a:p>
        </p:txBody>
      </p:sp>
      <p:sp>
        <p:nvSpPr>
          <p:cNvPr id="37" name="Swatch Northern Cape"/>
          <p:cNvSpPr/>
          <p:nvPr/>
        </p:nvSpPr>
        <p:spPr>
          <a:xfrm>
            <a:off x="6035040" y="5376672"/>
            <a:ext cx="237744" cy="237744"/>
          </a:xfrm>
          <a:prstGeom prst="roundRect">
            <a:avLst>
              <a:gd name="adj" fmla="val 19231"/>
            </a:avLst>
          </a:prstGeom>
          <a:solidFill>
            <a:srgbClr val="D3E2F7"/>
          </a:solidFill>
          <a:ln w="6350">
            <a:solidFill>
              <a:srgbClr val="B6C7DD"/>
            </a:solidFill>
            <a:prstDash val="solid"/>
          </a:ln>
        </p:spPr>
      </p:sp>
      <p:sp>
        <p:nvSpPr>
          <p:cNvPr id="38" name="Text 36"/>
          <p:cNvSpPr txBox="1"/>
          <p:nvPr/>
        </p:nvSpPr>
        <p:spPr>
          <a:xfrm>
            <a:off x="6446520" y="5349240"/>
            <a:ext cx="2926080" cy="292608"/>
          </a:xfrm>
          <a:prstGeom prst="rect">
            <a:avLst/>
          </a:prstGeom>
          <a:noFill/>
          <a:ln/>
        </p:spPr>
        <p:txBody>
          <a:bodyPr wrap="square" lIns="0" tIns="0" rIns="0" bIns="0" rtlCol="0" anchor="t"/>
          <a:lstStyle/>
          <a:p>
            <a:pPr indent="0" marL="0">
              <a:buNone/>
            </a:pPr>
            <a:r>
              <a:rPr lang="en-US" sz="1600" b="1" dirty="0">
                <a:solidFill>
                  <a:srgbClr val="0D1B2A"/>
                </a:solidFill>
                <a:latin typeface="Arial" pitchFamily="34" charset="0"/>
                <a:ea typeface="Arial" pitchFamily="34" charset="-122"/>
                <a:cs typeface="Arial" pitchFamily="34" charset="-120"/>
              </a:rPr>
              <a:t>Northern Cape</a:t>
            </a:r>
            <a:endParaRPr lang="en-US" sz="1600" dirty="0"/>
          </a:p>
        </p:txBody>
      </p:sp>
      <p:sp>
        <p:nvSpPr>
          <p:cNvPr id="39" name="Text 37"/>
          <p:cNvSpPr txBox="1"/>
          <p:nvPr/>
        </p:nvSpPr>
        <p:spPr>
          <a:xfrm>
            <a:off x="9509760" y="5349240"/>
            <a:ext cx="2194560" cy="292608"/>
          </a:xfrm>
          <a:prstGeom prst="rect">
            <a:avLst/>
          </a:prstGeom>
          <a:noFill/>
          <a:ln/>
        </p:spPr>
        <p:txBody>
          <a:bodyPr wrap="square" lIns="0" tIns="0" rIns="0" bIns="0" rtlCol="0" anchor="t"/>
          <a:lstStyle/>
          <a:p>
            <a:pPr algn="r" indent="0" marL="0">
              <a:buNone/>
            </a:pPr>
            <a:r>
              <a:rPr lang="en-US" sz="1600" b="1" dirty="0">
                <a:solidFill>
                  <a:srgbClr val="0D1B2A"/>
                </a:solidFill>
                <a:latin typeface="Arial" pitchFamily="34" charset="0"/>
                <a:ea typeface="Arial" pitchFamily="34" charset="-122"/>
                <a:cs typeface="Arial" pitchFamily="34" charset="-120"/>
              </a:rPr>
              <a:t>43,307</a:t>
            </a:r>
            <a:endParaRPr lang="en-US" sz="1600" dirty="0"/>
          </a:p>
        </p:txBody>
      </p:sp>
      <p:sp>
        <p:nvSpPr>
          <p:cNvPr id="40" name="Text 38"/>
          <p:cNvSpPr txBox="1"/>
          <p:nvPr/>
        </p:nvSpPr>
        <p:spPr>
          <a:xfrm>
            <a:off x="6035040" y="5806440"/>
            <a:ext cx="5669280" cy="502920"/>
          </a:xfrm>
          <a:prstGeom prst="rect">
            <a:avLst/>
          </a:prstGeom>
          <a:noFill/>
          <a:ln/>
        </p:spPr>
        <p:txBody>
          <a:bodyPr wrap="square" lIns="0" tIns="0" rIns="0" bIns="0" rtlCol="0" anchor="t"/>
          <a:lstStyle/>
          <a:p>
            <a:pPr indent="0" marL="0">
              <a:buNone/>
            </a:pPr>
            <a:r>
              <a:rPr lang="en-US" sz="1300" dirty="0">
                <a:solidFill>
                  <a:srgbClr val="4A5B6E"/>
                </a:solidFill>
                <a:latin typeface="Arial" pitchFamily="34" charset="0"/>
                <a:ea typeface="Arial" pitchFamily="34" charset="-122"/>
                <a:cs typeface="Arial" pitchFamily="34" charset="-120"/>
              </a:rPr>
              <a:t>Darker means more recorded crimes in 2024/25. Every province recorded fewer than the year before.</a:t>
            </a:r>
            <a:endParaRPr lang="en-US" sz="1300" dirty="0"/>
          </a:p>
        </p:txBody>
      </p:sp>
      <p:sp>
        <p:nvSpPr>
          <p:cNvPr id="41" name="Text 39"/>
          <p:cNvSpPr txBox="1"/>
          <p:nvPr/>
        </p:nvSpPr>
        <p:spPr>
          <a:xfrm>
            <a:off x="813816" y="6355080"/>
            <a:ext cx="9875520" cy="274320"/>
          </a:xfrm>
          <a:prstGeom prst="rect">
            <a:avLst/>
          </a:prstGeom>
          <a:noFill/>
          <a:ln/>
        </p:spPr>
        <p:txBody>
          <a:bodyPr wrap="square" lIns="0" tIns="0" rIns="0" bIns="0" rtlCol="0" anchor="t"/>
          <a:lstStyle/>
          <a:p>
            <a:pPr indent="0" marL="0">
              <a:buNone/>
            </a:pPr>
            <a:r>
              <a:rPr lang="en-US" sz="1200" dirty="0">
                <a:solidFill>
                  <a:srgbClr val="5C6B7C"/>
                </a:solidFill>
                <a:latin typeface="Arial" pitchFamily="34" charset="0"/>
                <a:ea typeface="Arial" pitchFamily="34" charset="-122"/>
                <a:cs typeface="Arial" pitchFamily="34" charset="-120"/>
              </a:rPr>
              <a:t>Source: SAPS recorded crime, FY2024/25 (17 community-reported serious crimes)</a:t>
            </a:r>
            <a:endParaRPr lang="en-US" sz="1200" dirty="0"/>
          </a:p>
        </p:txBody>
      </p:sp>
      <p:sp>
        <p:nvSpPr>
          <p:cNvPr id="25" name="Slide Number Placeholder 0"/>
          <p:cNvSpPr>
            <a:spLocks noGrp="1"/>
          </p:cNvSpPr>
          <p:nvPr>
            <p:ph type="sldNum" sz="quarter" idx="4294967295"/>
          </p:nvPr>
        </p:nvSpPr>
        <p:spPr>
          <a:xfrm>
            <a:off x="11064240" y="635508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5C6B7C"/>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813816" y="640080"/>
            <a:ext cx="10058400" cy="1097280"/>
          </a:xfrm>
          <a:prstGeom prst="rect">
            <a:avLst/>
          </a:prstGeom>
          <a:noFill/>
          <a:ln/>
        </p:spPr>
        <p:txBody>
          <a:bodyPr wrap="square" lIns="0" tIns="0" rIns="0" bIns="0" rtlCol="0" anchor="t"/>
          <a:lstStyle/>
          <a:p>
            <a:pPr indent="0" marL="0">
              <a:buNone/>
            </a:pPr>
            <a:r>
              <a:rPr lang="en-US" sz="3800" b="1" dirty="0">
                <a:solidFill>
                  <a:srgbClr val="F2F5F9"/>
                </a:solidFill>
                <a:latin typeface="Arial" pitchFamily="34" charset="0"/>
                <a:ea typeface="Arial" pitchFamily="34" charset="-122"/>
                <a:cs typeface="Arial" pitchFamily="34" charset="-120"/>
              </a:rPr>
              <a:t>PER PERSON, THE PICTURE FLIPS</a:t>
            </a:r>
            <a:endParaRPr lang="en-US" sz="3800" dirty="0"/>
          </a:p>
        </p:txBody>
      </p:sp>
      <p:sp>
        <p:nvSpPr>
          <p:cNvPr id="3" name="Text 1"/>
          <p:cNvSpPr txBox="1"/>
          <p:nvPr/>
        </p:nvSpPr>
        <p:spPr>
          <a:xfrm>
            <a:off x="813816" y="1234440"/>
            <a:ext cx="10424160" cy="640080"/>
          </a:xfrm>
          <a:prstGeom prst="rect">
            <a:avLst/>
          </a:prstGeom>
          <a:noFill/>
          <a:ln/>
        </p:spPr>
        <p:txBody>
          <a:bodyPr wrap="square" lIns="0" tIns="0" rIns="0" bIns="0" rtlCol="0" anchor="t"/>
          <a:lstStyle/>
          <a:p>
            <a:pPr indent="0" marL="0">
              <a:buNone/>
            </a:pPr>
            <a:r>
              <a:rPr lang="en-US" sz="1600" dirty="0">
                <a:solidFill>
                  <a:srgbClr val="A9B8C9"/>
                </a:solidFill>
                <a:latin typeface="Arial" pitchFamily="34" charset="0"/>
                <a:ea typeface="Arial" pitchFamily="34" charset="-122"/>
                <a:cs typeface="Arial" pitchFamily="34" charset="-120"/>
              </a:rPr>
              <a:t>Residential burglary, 2024/25. Gauteng leads on count but sits near the bottom per resident. Northern Cape goes from last to first.</a:t>
            </a:r>
            <a:endParaRPr lang="en-US" sz="1600" dirty="0"/>
          </a:p>
        </p:txBody>
      </p:sp>
      <p:sp>
        <p:nvSpPr>
          <p:cNvPr id="4" name="Panel Counted: burglaries recorded"/>
          <p:cNvSpPr/>
          <p:nvPr/>
        </p:nvSpPr>
        <p:spPr>
          <a:xfrm>
            <a:off x="813816" y="2011680"/>
            <a:ext cx="5257800" cy="4206240"/>
          </a:xfrm>
          <a:prstGeom prst="roundRect">
            <a:avLst>
              <a:gd name="adj" fmla="val 2609"/>
            </a:avLst>
          </a:prstGeom>
          <a:solidFill>
            <a:srgbClr val="14263A"/>
          </a:solidFill>
          <a:ln w="12700">
            <a:solidFill>
              <a:srgbClr val="14263A"/>
            </a:solidFill>
            <a:prstDash val="solid"/>
          </a:ln>
        </p:spPr>
      </p:sp>
      <p:sp>
        <p:nvSpPr>
          <p:cNvPr id="5" name="Text 3"/>
          <p:cNvSpPr txBox="1"/>
          <p:nvPr/>
        </p:nvSpPr>
        <p:spPr>
          <a:xfrm>
            <a:off x="1088136" y="2148840"/>
            <a:ext cx="4754880" cy="365760"/>
          </a:xfrm>
          <a:prstGeom prst="rect">
            <a:avLst/>
          </a:prstGeom>
          <a:noFill/>
          <a:ln/>
        </p:spPr>
        <p:txBody>
          <a:bodyPr wrap="square" lIns="0" tIns="0" rIns="0" bIns="0" rtlCol="0" anchor="t"/>
          <a:lstStyle/>
          <a:p>
            <a:pPr indent="0" marL="0">
              <a:buNone/>
            </a:pPr>
            <a:r>
              <a:rPr lang="en-US" sz="1800" b="1" dirty="0">
                <a:solidFill>
                  <a:srgbClr val="F2F5F9"/>
                </a:solidFill>
                <a:latin typeface="Arial" pitchFamily="34" charset="0"/>
                <a:ea typeface="Arial" pitchFamily="34" charset="-122"/>
                <a:cs typeface="Arial" pitchFamily="34" charset="-120"/>
              </a:rPr>
              <a:t>Counted: burglaries recorded</a:t>
            </a:r>
            <a:endParaRPr lang="en-US" sz="1800" dirty="0"/>
          </a:p>
        </p:txBody>
      </p:sp>
      <p:graphicFrame>
        <p:nvGraphicFramePr>
          <p:cNvPr id="6" name="Chart Counted: burglaries recorded" descr=""/>
          <p:cNvGraphicFramePr/>
          <p:nvPr/>
        </p:nvGraphicFramePr>
        <p:xfrm>
          <a:off x="950976" y="2560320"/>
          <a:ext cx="4983480" cy="3566160"/>
        </p:xfrm>
        <a:graphic xmlns:a="http://schemas.openxmlformats.org/drawingml/2006/main">
          <a:graphicData uri="http://schemas.openxmlformats.org/drawingml/2006/chart">
            <c:chart xmlns:c="http://schemas.openxmlformats.org/drawingml/2006/chart" r:id="rId1"/>
          </a:graphicData>
        </a:graphic>
      </p:graphicFrame>
      <p:sp>
        <p:nvSpPr>
          <p:cNvPr id="7" name="Panel Per 100,000 residents"/>
          <p:cNvSpPr/>
          <p:nvPr/>
        </p:nvSpPr>
        <p:spPr>
          <a:xfrm>
            <a:off x="6263640" y="2011680"/>
            <a:ext cx="5257800" cy="4206240"/>
          </a:xfrm>
          <a:prstGeom prst="roundRect">
            <a:avLst>
              <a:gd name="adj" fmla="val 2609"/>
            </a:avLst>
          </a:prstGeom>
          <a:solidFill>
            <a:srgbClr val="14263A"/>
          </a:solidFill>
          <a:ln w="12700">
            <a:solidFill>
              <a:srgbClr val="14263A"/>
            </a:solidFill>
            <a:prstDash val="solid"/>
          </a:ln>
        </p:spPr>
      </p:sp>
      <p:sp>
        <p:nvSpPr>
          <p:cNvPr id="8" name="Text 5"/>
          <p:cNvSpPr txBox="1"/>
          <p:nvPr/>
        </p:nvSpPr>
        <p:spPr>
          <a:xfrm>
            <a:off x="6537960" y="2148840"/>
            <a:ext cx="4754880" cy="365760"/>
          </a:xfrm>
          <a:prstGeom prst="rect">
            <a:avLst/>
          </a:prstGeom>
          <a:noFill/>
          <a:ln/>
        </p:spPr>
        <p:txBody>
          <a:bodyPr wrap="square" lIns="0" tIns="0" rIns="0" bIns="0" rtlCol="0" anchor="t"/>
          <a:lstStyle/>
          <a:p>
            <a:pPr indent="0" marL="0">
              <a:buNone/>
            </a:pPr>
            <a:r>
              <a:rPr lang="en-US" sz="1800" b="1" dirty="0">
                <a:solidFill>
                  <a:srgbClr val="F2F5F9"/>
                </a:solidFill>
                <a:latin typeface="Arial" pitchFamily="34" charset="0"/>
                <a:ea typeface="Arial" pitchFamily="34" charset="-122"/>
                <a:cs typeface="Arial" pitchFamily="34" charset="-120"/>
              </a:rPr>
              <a:t>Per 100,000 residents</a:t>
            </a:r>
            <a:endParaRPr lang="en-US" sz="1800" dirty="0"/>
          </a:p>
        </p:txBody>
      </p:sp>
      <p:graphicFrame>
        <p:nvGraphicFramePr>
          <p:cNvPr id="9" name="Chart Per 100,000 residents" descr=""/>
          <p:cNvGraphicFramePr/>
          <p:nvPr/>
        </p:nvGraphicFramePr>
        <p:xfrm>
          <a:off x="6400800" y="2560320"/>
          <a:ext cx="4983480" cy="3566160"/>
        </p:xfrm>
        <a:graphic xmlns:a="http://schemas.openxmlformats.org/drawingml/2006/main">
          <a:graphicData uri="http://schemas.openxmlformats.org/drawingml/2006/chart">
            <c:chart xmlns:c="http://schemas.openxmlformats.org/drawingml/2006/chart" r:id="rId2"/>
          </a:graphicData>
        </a:graphic>
      </p:graphicFrame>
      <p:sp>
        <p:nvSpPr>
          <p:cNvPr id="10" name="Text 6"/>
          <p:cNvSpPr txBox="1"/>
          <p:nvPr/>
        </p:nvSpPr>
        <p:spPr>
          <a:xfrm>
            <a:off x="813816" y="6355080"/>
            <a:ext cx="9875520" cy="274320"/>
          </a:xfrm>
          <a:prstGeom prst="rect">
            <a:avLst/>
          </a:prstGeom>
          <a:noFill/>
          <a:ln/>
        </p:spPr>
        <p:txBody>
          <a:bodyPr wrap="square" lIns="0" tIns="0" rIns="0" bIns="0" rtlCol="0" anchor="t"/>
          <a:lstStyle/>
          <a:p>
            <a:pPr indent="0" marL="0">
              <a:buNone/>
            </a:pPr>
            <a:r>
              <a:rPr lang="en-US" sz="1200" dirty="0">
                <a:solidFill>
                  <a:srgbClr val="7F93A8"/>
                </a:solidFill>
                <a:latin typeface="Arial" pitchFamily="34" charset="0"/>
                <a:ea typeface="Arial" pitchFamily="34" charset="-122"/>
                <a:cs typeface="Arial" pitchFamily="34" charset="-120"/>
              </a:rPr>
              <a:t>Rate = SAPS burglaries at residential premises ÷ approximate Stats SA population estimates</a:t>
            </a:r>
            <a:endParaRPr lang="en-US" sz="1200" dirty="0"/>
          </a:p>
        </p:txBody>
      </p:sp>
      <p:sp>
        <p:nvSpPr>
          <p:cNvPr id="25" name="Slide Number Placeholder 0"/>
          <p:cNvSpPr>
            <a:spLocks noGrp="1"/>
          </p:cNvSpPr>
          <p:nvPr>
            <p:ph type="sldNum" sz="quarter" idx="4294967295"/>
          </p:nvPr>
        </p:nvSpPr>
        <p:spPr>
          <a:xfrm>
            <a:off x="11064240" y="635508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7F93A8"/>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813816" y="640080"/>
            <a:ext cx="10607040" cy="1097280"/>
          </a:xfrm>
          <a:prstGeom prst="rect">
            <a:avLst/>
          </a:prstGeom>
          <a:noFill/>
          <a:ln/>
        </p:spPr>
        <p:txBody>
          <a:bodyPr wrap="square" lIns="0" tIns="0" rIns="0" bIns="0" rtlCol="0" anchor="t"/>
          <a:lstStyle/>
          <a:p>
            <a:pPr indent="0" marL="0">
              <a:buNone/>
            </a:pPr>
            <a:r>
              <a:rPr lang="en-US" sz="4000" b="1" dirty="0">
                <a:solidFill>
                  <a:srgbClr val="0D1B2A"/>
                </a:solidFill>
                <a:latin typeface="Arial" pitchFamily="34" charset="0"/>
                <a:ea typeface="Arial" pitchFamily="34" charset="-122"/>
                <a:cs typeface="Arial" pitchFamily="34" charset="-120"/>
              </a:rPr>
              <a:t>THEFT TOPS THE LIST</a:t>
            </a:r>
            <a:endParaRPr lang="en-US" sz="4000" dirty="0"/>
          </a:p>
        </p:txBody>
      </p:sp>
      <p:graphicFrame>
        <p:nvGraphicFramePr>
          <p:cNvPr id="3" name="Top categories chart" descr=""/>
          <p:cNvGraphicFramePr/>
          <p:nvPr/>
        </p:nvGraphicFramePr>
        <p:xfrm>
          <a:off x="813816" y="1554480"/>
          <a:ext cx="7223760" cy="4663440"/>
        </p:xfrm>
        <a:graphic xmlns:a="http://schemas.openxmlformats.org/drawingml/2006/main">
          <a:graphicData uri="http://schemas.openxmlformats.org/drawingml/2006/chart">
            <c:chart xmlns:c="http://schemas.openxmlformats.org/drawingml/2006/chart" r:id="rId1"/>
          </a:graphicData>
        </a:graphic>
      </p:graphicFrame>
      <p:graphicFrame>
        <p:nvGraphicFramePr>
          <p:cNvPr id="4" name="Share donut" descr=""/>
          <p:cNvGraphicFramePr/>
          <p:nvPr/>
        </p:nvGraphicFramePr>
        <p:xfrm>
          <a:off x="8503920" y="1554480"/>
          <a:ext cx="3017520" cy="3017520"/>
        </p:xfrm>
        <a:graphic xmlns:a="http://schemas.openxmlformats.org/drawingml/2006/main">
          <a:graphicData uri="http://schemas.openxmlformats.org/drawingml/2006/chart">
            <c:chart xmlns:c="http://schemas.openxmlformats.org/drawingml/2006/chart" r:id="rId2"/>
          </a:graphicData>
        </a:graphic>
      </p:graphicFrame>
      <p:sp>
        <p:nvSpPr>
          <p:cNvPr id="5" name="Text 1"/>
          <p:cNvSpPr txBox="1"/>
          <p:nvPr/>
        </p:nvSpPr>
        <p:spPr>
          <a:xfrm>
            <a:off x="8503920" y="2606040"/>
            <a:ext cx="3017520" cy="914400"/>
          </a:xfrm>
          <a:prstGeom prst="rect">
            <a:avLst/>
          </a:prstGeom>
          <a:noFill/>
          <a:ln/>
        </p:spPr>
        <p:txBody>
          <a:bodyPr wrap="square" lIns="0" tIns="0" rIns="0" bIns="0" rtlCol="0" anchor="t"/>
          <a:lstStyle/>
          <a:p>
            <a:pPr algn="ctr" indent="0" marL="0">
              <a:buNone/>
            </a:pPr>
            <a:r>
              <a:rPr lang="en-US" sz="4400" b="1" dirty="0">
                <a:solidFill>
                  <a:srgbClr val="0D1B2A"/>
                </a:solidFill>
                <a:latin typeface="Arial" pitchFamily="34" charset="0"/>
                <a:ea typeface="Arial" pitchFamily="34" charset="-122"/>
                <a:cs typeface="Arial" pitchFamily="34" charset="-120"/>
              </a:rPr>
              <a:t>59%</a:t>
            </a:r>
            <a:endParaRPr lang="en-US" sz="4400" dirty="0"/>
          </a:p>
        </p:txBody>
      </p:sp>
      <p:sp>
        <p:nvSpPr>
          <p:cNvPr id="6" name="Text 2"/>
          <p:cNvSpPr txBox="1"/>
          <p:nvPr/>
        </p:nvSpPr>
        <p:spPr>
          <a:xfrm>
            <a:off x="8503920" y="4709160"/>
            <a:ext cx="3017520" cy="914400"/>
          </a:xfrm>
          <a:prstGeom prst="rect">
            <a:avLst/>
          </a:prstGeom>
          <a:noFill/>
          <a:ln/>
        </p:spPr>
        <p:txBody>
          <a:bodyPr wrap="square" lIns="0" tIns="0" rIns="0" bIns="0" rtlCol="0" anchor="t"/>
          <a:lstStyle/>
          <a:p>
            <a:pPr algn="ctr" indent="0" marL="0">
              <a:buNone/>
            </a:pPr>
            <a:r>
              <a:rPr lang="en-US" sz="1800" b="1" dirty="0">
                <a:solidFill>
                  <a:srgbClr val="0D1B2A"/>
                </a:solidFill>
                <a:latin typeface="Arial" pitchFamily="34" charset="0"/>
                <a:ea typeface="Arial" pitchFamily="34" charset="-122"/>
                <a:cs typeface="Arial" pitchFamily="34" charset="-120"/>
              </a:rPr>
              <a:t>of all recorded crime comes from just five crime types</a:t>
            </a:r>
            <a:endParaRPr lang="en-US" sz="1800" dirty="0"/>
          </a:p>
        </p:txBody>
      </p:sp>
      <p:sp>
        <p:nvSpPr>
          <p:cNvPr id="7" name="Text 3"/>
          <p:cNvSpPr txBox="1"/>
          <p:nvPr/>
        </p:nvSpPr>
        <p:spPr>
          <a:xfrm>
            <a:off x="813816" y="6355080"/>
            <a:ext cx="9875520" cy="274320"/>
          </a:xfrm>
          <a:prstGeom prst="rect">
            <a:avLst/>
          </a:prstGeom>
          <a:noFill/>
          <a:ln/>
        </p:spPr>
        <p:txBody>
          <a:bodyPr wrap="square" lIns="0" tIns="0" rIns="0" bIns="0" rtlCol="0" anchor="t"/>
          <a:lstStyle/>
          <a:p>
            <a:pPr indent="0" marL="0">
              <a:buNone/>
            </a:pPr>
            <a:r>
              <a:rPr lang="en-US" sz="1200" dirty="0">
                <a:solidFill>
                  <a:srgbClr val="5C6B7C"/>
                </a:solidFill>
                <a:latin typeface="Arial" pitchFamily="34" charset="0"/>
                <a:ea typeface="Arial" pitchFamily="34" charset="-122"/>
                <a:cs typeface="Arial" pitchFamily="34" charset="-120"/>
              </a:rPr>
              <a:t>Source: SAPS recorded crime, national totals FY2024/25. “All other theft” = theft not mentioned elsewhere.</a:t>
            </a:r>
            <a:endParaRPr lang="en-US" sz="1200" dirty="0"/>
          </a:p>
        </p:txBody>
      </p:sp>
      <p:sp>
        <p:nvSpPr>
          <p:cNvPr id="25" name="Slide Number Placeholder 0"/>
          <p:cNvSpPr>
            <a:spLocks noGrp="1"/>
          </p:cNvSpPr>
          <p:nvPr>
            <p:ph type="sldNum" sz="quarter" idx="4294967295"/>
          </p:nvPr>
        </p:nvSpPr>
        <p:spPr>
          <a:xfrm>
            <a:off x="11064240" y="635508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5C6B7C"/>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813816" y="640080"/>
            <a:ext cx="7680960" cy="1097280"/>
          </a:xfrm>
          <a:prstGeom prst="rect">
            <a:avLst/>
          </a:prstGeom>
          <a:noFill/>
          <a:ln/>
        </p:spPr>
        <p:txBody>
          <a:bodyPr wrap="square" lIns="0" tIns="0" rIns="0" bIns="0" rtlCol="0" anchor="t"/>
          <a:lstStyle/>
          <a:p>
            <a:pPr indent="0" marL="0">
              <a:buNone/>
            </a:pPr>
            <a:r>
              <a:rPr lang="en-US" sz="3800" b="1" dirty="0">
                <a:solidFill>
                  <a:srgbClr val="F2F5F9"/>
                </a:solidFill>
                <a:latin typeface="Arial" pitchFamily="34" charset="0"/>
                <a:ea typeface="Arial" pitchFamily="34" charset="-122"/>
                <a:cs typeface="Arial" pitchFamily="34" charset="-120"/>
              </a:rPr>
              <a:t>HOUSEBREAKING PEAKS EVERY JUNE</a:t>
            </a:r>
            <a:endParaRPr lang="en-US" sz="3800" dirty="0"/>
          </a:p>
        </p:txBody>
      </p:sp>
      <p:sp>
        <p:nvSpPr>
          <p:cNvPr id="3" name="Text 1"/>
          <p:cNvSpPr txBox="1"/>
          <p:nvPr/>
        </p:nvSpPr>
        <p:spPr>
          <a:xfrm>
            <a:off x="813816" y="1783080"/>
            <a:ext cx="7680960" cy="365760"/>
          </a:xfrm>
          <a:prstGeom prst="rect">
            <a:avLst/>
          </a:prstGeom>
          <a:noFill/>
          <a:ln/>
        </p:spPr>
        <p:txBody>
          <a:bodyPr wrap="square" lIns="0" tIns="0" rIns="0" bIns="0" rtlCol="0" anchor="t"/>
          <a:lstStyle/>
          <a:p>
            <a:pPr indent="0" marL="0">
              <a:buNone/>
            </a:pPr>
            <a:r>
              <a:rPr lang="en-US" sz="1600" dirty="0">
                <a:solidFill>
                  <a:srgbClr val="A9B8C9"/>
                </a:solidFill>
                <a:latin typeface="Arial" pitchFamily="34" charset="0"/>
                <a:ea typeface="Arial" pitchFamily="34" charset="-122"/>
                <a:cs typeface="Arial" pitchFamily="34" charset="-120"/>
              </a:rPr>
              <a:t>Households that experienced housebreaking, by month, 2025/26 (thousands)</a:t>
            </a:r>
            <a:endParaRPr lang="en-US" sz="1600" dirty="0"/>
          </a:p>
        </p:txBody>
      </p:sp>
      <p:sp>
        <p:nvSpPr>
          <p:cNvPr id="4" name="June callout"/>
          <p:cNvSpPr/>
          <p:nvPr/>
        </p:nvSpPr>
        <p:spPr>
          <a:xfrm>
            <a:off x="8686800" y="685800"/>
            <a:ext cx="2697480" cy="1417320"/>
          </a:xfrm>
          <a:prstGeom prst="roundRect">
            <a:avLst>
              <a:gd name="adj" fmla="val 7742"/>
            </a:avLst>
          </a:prstGeom>
          <a:solidFill>
            <a:srgbClr val="14263A"/>
          </a:solidFill>
          <a:ln w="12700">
            <a:solidFill>
              <a:srgbClr val="14263A"/>
            </a:solidFill>
            <a:prstDash val="solid"/>
          </a:ln>
        </p:spPr>
      </p:sp>
      <p:sp>
        <p:nvSpPr>
          <p:cNvPr id="5" name="Text 3"/>
          <p:cNvSpPr txBox="1"/>
          <p:nvPr/>
        </p:nvSpPr>
        <p:spPr>
          <a:xfrm>
            <a:off x="8869680" y="804672"/>
            <a:ext cx="2377440" cy="548640"/>
          </a:xfrm>
          <a:prstGeom prst="rect">
            <a:avLst/>
          </a:prstGeom>
          <a:noFill/>
          <a:ln/>
        </p:spPr>
        <p:txBody>
          <a:bodyPr wrap="square" lIns="0" tIns="0" rIns="0" bIns="0" rtlCol="0" anchor="t"/>
          <a:lstStyle/>
          <a:p>
            <a:pPr indent="0" marL="0">
              <a:buNone/>
            </a:pPr>
            <a:r>
              <a:rPr lang="en-US" sz="2600" b="1" dirty="0">
                <a:solidFill>
                  <a:srgbClr val="FF7A3D"/>
                </a:solidFill>
                <a:latin typeface="Arial" pitchFamily="34" charset="0"/>
                <a:ea typeface="Arial" pitchFamily="34" charset="-122"/>
                <a:cs typeface="Arial" pitchFamily="34" charset="-120"/>
              </a:rPr>
              <a:t>7 of 8 years</a:t>
            </a:r>
            <a:endParaRPr lang="en-US" sz="2600" dirty="0"/>
          </a:p>
        </p:txBody>
      </p:sp>
      <p:sp>
        <p:nvSpPr>
          <p:cNvPr id="6" name="Text 4"/>
          <p:cNvSpPr txBox="1"/>
          <p:nvPr/>
        </p:nvSpPr>
        <p:spPr>
          <a:xfrm>
            <a:off x="8869680" y="1325880"/>
            <a:ext cx="2377440" cy="731520"/>
          </a:xfrm>
          <a:prstGeom prst="rect">
            <a:avLst/>
          </a:prstGeom>
          <a:noFill/>
          <a:ln/>
        </p:spPr>
        <p:txBody>
          <a:bodyPr wrap="square" lIns="0" tIns="0" rIns="0" bIns="0" rtlCol="0" anchor="t"/>
          <a:lstStyle/>
          <a:p>
            <a:pPr indent="0" marL="0">
              <a:buNone/>
            </a:pPr>
            <a:r>
              <a:rPr lang="en-US" sz="1200" dirty="0">
                <a:solidFill>
                  <a:srgbClr val="F2F5F9"/>
                </a:solidFill>
                <a:latin typeface="Arial" pitchFamily="34" charset="0"/>
                <a:ea typeface="Arial" pitchFamily="34" charset="-122"/>
                <a:cs typeface="Arial" pitchFamily="34" charset="-120"/>
              </a:rPr>
              <a:t>June was the peak month. The exception was the 2020/21 lockdown year.</a:t>
            </a:r>
            <a:endParaRPr lang="en-US" sz="1200" dirty="0"/>
          </a:p>
        </p:txBody>
      </p:sp>
      <p:graphicFrame>
        <p:nvGraphicFramePr>
          <p:cNvPr id="7" name="Housebreaking by month" descr=""/>
          <p:cNvGraphicFramePr/>
          <p:nvPr/>
        </p:nvGraphicFramePr>
        <p:xfrm>
          <a:off x="813816" y="2240280"/>
          <a:ext cx="10607040" cy="4023360"/>
        </p:xfrm>
        <a:graphic xmlns:a="http://schemas.openxmlformats.org/drawingml/2006/main">
          <a:graphicData uri="http://schemas.openxmlformats.org/drawingml/2006/chart">
            <c:chart xmlns:c="http://schemas.openxmlformats.org/drawingml/2006/chart" r:id="rId1"/>
          </a:graphicData>
        </a:graphic>
      </p:graphicFrame>
      <p:sp>
        <p:nvSpPr>
          <p:cNvPr id="8" name="Text 5"/>
          <p:cNvSpPr txBox="1"/>
          <p:nvPr/>
        </p:nvSpPr>
        <p:spPr>
          <a:xfrm>
            <a:off x="813816" y="6355080"/>
            <a:ext cx="9875520" cy="274320"/>
          </a:xfrm>
          <a:prstGeom prst="rect">
            <a:avLst/>
          </a:prstGeom>
          <a:noFill/>
          <a:ln/>
        </p:spPr>
        <p:txBody>
          <a:bodyPr wrap="square" lIns="0" tIns="0" rIns="0" bIns="0" rtlCol="0" anchor="t"/>
          <a:lstStyle/>
          <a:p>
            <a:pPr indent="0" marL="0">
              <a:buNone/>
            </a:pPr>
            <a:r>
              <a:rPr lang="en-US" sz="1200" dirty="0">
                <a:solidFill>
                  <a:srgbClr val="7F93A8"/>
                </a:solidFill>
                <a:latin typeface="Arial" pitchFamily="34" charset="0"/>
                <a:ea typeface="Arial" pitchFamily="34" charset="-122"/>
                <a:cs typeface="Arial" pitchFamily="34" charset="-120"/>
              </a:rPr>
              <a:t>Source: Stats SA Victims of Crime Survey, 2025/26  ·  mid-winter nights are longest in June</a:t>
            </a:r>
            <a:endParaRPr lang="en-US" sz="1200" dirty="0"/>
          </a:p>
        </p:txBody>
      </p:sp>
      <p:sp>
        <p:nvSpPr>
          <p:cNvPr id="25" name="Slide Number Placeholder 0"/>
          <p:cNvSpPr>
            <a:spLocks noGrp="1"/>
          </p:cNvSpPr>
          <p:nvPr>
            <p:ph type="sldNum" sz="quarter" idx="4294967295"/>
          </p:nvPr>
        </p:nvSpPr>
        <p:spPr>
          <a:xfrm>
            <a:off x="11064240" y="635508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7F93A8"/>
                </a:solidFill>
                <a:latin typeface="Arial"/>
                <a:ea typeface="Arial"/>
                <a:cs typeface="Aria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813816" y="640080"/>
            <a:ext cx="10789920" cy="1097280"/>
          </a:xfrm>
          <a:prstGeom prst="rect">
            <a:avLst/>
          </a:prstGeom>
          <a:noFill/>
          <a:ln/>
        </p:spPr>
        <p:txBody>
          <a:bodyPr wrap="square" lIns="0" tIns="0" rIns="0" bIns="0" rtlCol="0" anchor="t"/>
          <a:lstStyle/>
          <a:p>
            <a:pPr indent="0" marL="0">
              <a:buNone/>
            </a:pPr>
            <a:r>
              <a:rPr lang="en-US" sz="3600" b="1" dirty="0">
                <a:solidFill>
                  <a:srgbClr val="0D1B2A"/>
                </a:solidFill>
                <a:latin typeface="Arial" pitchFamily="34" charset="0"/>
                <a:ea typeface="Arial" pitchFamily="34" charset="-122"/>
                <a:cs typeface="Arial" pitchFamily="34" charset="-120"/>
              </a:rPr>
              <a:t>APRIL–JUNE 2026: SERIOUS CRIME DOWN 2.0%</a:t>
            </a:r>
            <a:endParaRPr lang="en-US" sz="3600" dirty="0"/>
          </a:p>
        </p:txBody>
      </p:sp>
      <p:sp>
        <p:nvSpPr>
          <p:cNvPr id="3" name="Text 1"/>
          <p:cNvSpPr txBox="1"/>
          <p:nvPr/>
        </p:nvSpPr>
        <p:spPr>
          <a:xfrm>
            <a:off x="813816" y="1691640"/>
            <a:ext cx="10424160" cy="365760"/>
          </a:xfrm>
          <a:prstGeom prst="rect">
            <a:avLst/>
          </a:prstGeom>
          <a:noFill/>
          <a:ln/>
        </p:spPr>
        <p:txBody>
          <a:bodyPr wrap="square" lIns="0" tIns="0" rIns="0" bIns="0" rtlCol="0" anchor="t"/>
          <a:lstStyle/>
          <a:p>
            <a:pPr indent="0" marL="0">
              <a:buNone/>
            </a:pPr>
            <a:r>
              <a:rPr lang="en-US" sz="1600" dirty="0">
                <a:solidFill>
                  <a:srgbClr val="4A5B6E"/>
                </a:solidFill>
                <a:latin typeface="Arial" pitchFamily="34" charset="0"/>
                <a:ea typeface="Arial" pitchFamily="34" charset="-122"/>
                <a:cs typeface="Arial" pitchFamily="34" charset="-120"/>
              </a:rPr>
              <a:t>The 17 community-reported serious crimes versus April–June 2025: 339,395 vs 346,182.</a:t>
            </a:r>
            <a:endParaRPr lang="en-US" sz="1600" dirty="0"/>
          </a:p>
        </p:txBody>
      </p:sp>
      <p:graphicFrame>
        <p:nvGraphicFramePr>
          <p:cNvPr id="4" name="Quarter change chart" descr=""/>
          <p:cNvGraphicFramePr/>
          <p:nvPr/>
        </p:nvGraphicFramePr>
        <p:xfrm>
          <a:off x="813816" y="2103120"/>
          <a:ext cx="10607040" cy="3657600"/>
        </p:xfrm>
        <a:graphic xmlns:a="http://schemas.openxmlformats.org/drawingml/2006/main">
          <a:graphicData uri="http://schemas.openxmlformats.org/drawingml/2006/chart">
            <c:chart xmlns:c="http://schemas.openxmlformats.org/drawingml/2006/chart" r:id="rId1"/>
          </a:graphicData>
        </a:graphic>
      </p:graphicFrame>
      <p:sp>
        <p:nvSpPr>
          <p:cNvPr id="5" name="Text 2"/>
          <p:cNvSpPr txBox="1"/>
          <p:nvPr/>
        </p:nvSpPr>
        <p:spPr>
          <a:xfrm>
            <a:off x="813816" y="5806440"/>
            <a:ext cx="10424160" cy="457200"/>
          </a:xfrm>
          <a:prstGeom prst="rect">
            <a:avLst/>
          </a:prstGeom>
          <a:noFill/>
          <a:ln/>
        </p:spPr>
        <p:txBody>
          <a:bodyPr wrap="square" lIns="0" tIns="0" rIns="0" bIns="0" rtlCol="0" anchor="t"/>
          <a:lstStyle/>
          <a:p>
            <a:pPr indent="0" marL="0">
              <a:buNone/>
            </a:pPr>
            <a:r>
              <a:rPr lang="en-US" sz="1300" dirty="0">
                <a:solidFill>
                  <a:srgbClr val="4A5B6E"/>
                </a:solidFill>
                <a:latin typeface="Arial" pitchFamily="34" charset="0"/>
                <a:ea typeface="Arial" pitchFamily="34" charset="-122"/>
                <a:cs typeface="Arial" pitchFamily="34" charset="-120"/>
              </a:rPr>
              <a:t>Orange = up, blue = down. Not in the 17: crime detected by police action rose 8.8% (drug-related +11.5%, drink-driving +6.5%), which reflects police activity as much as offending.</a:t>
            </a:r>
            <a:endParaRPr lang="en-US" sz="1300" dirty="0"/>
          </a:p>
        </p:txBody>
      </p:sp>
      <p:sp>
        <p:nvSpPr>
          <p:cNvPr id="6" name="Text 3"/>
          <p:cNvSpPr txBox="1"/>
          <p:nvPr/>
        </p:nvSpPr>
        <p:spPr>
          <a:xfrm>
            <a:off x="813816" y="6355080"/>
            <a:ext cx="9875520" cy="274320"/>
          </a:xfrm>
          <a:prstGeom prst="rect">
            <a:avLst/>
          </a:prstGeom>
          <a:noFill/>
          <a:ln/>
        </p:spPr>
        <p:txBody>
          <a:bodyPr wrap="square" lIns="0" tIns="0" rIns="0" bIns="0" rtlCol="0" anchor="t"/>
          <a:lstStyle/>
          <a:p>
            <a:pPr indent="0" marL="0">
              <a:buNone/>
            </a:pPr>
            <a:r>
              <a:rPr lang="en-US" sz="1200" dirty="0">
                <a:solidFill>
                  <a:srgbClr val="5C6B7C"/>
                </a:solidFill>
                <a:latin typeface="Arial" pitchFamily="34" charset="0"/>
                <a:ea typeface="Arial" pitchFamily="34" charset="-122"/>
                <a:cs typeface="Arial" pitchFamily="34" charset="-120"/>
              </a:rPr>
              <a:t>Source: SAPS Q1 2026/27 crime statistics (April–June 2026 vs April–June 2025)</a:t>
            </a:r>
            <a:endParaRPr lang="en-US" sz="1200" dirty="0"/>
          </a:p>
        </p:txBody>
      </p:sp>
      <p:sp>
        <p:nvSpPr>
          <p:cNvPr id="25" name="Slide Number Placeholder 0"/>
          <p:cNvSpPr>
            <a:spLocks noGrp="1"/>
          </p:cNvSpPr>
          <p:nvPr>
            <p:ph type="sldNum" sz="quarter" idx="4294967295"/>
          </p:nvPr>
        </p:nvSpPr>
        <p:spPr>
          <a:xfrm>
            <a:off x="11064240" y="635508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5C6B7C"/>
                </a:solidFill>
                <a:latin typeface="Arial"/>
                <a:ea typeface="Arial"/>
                <a:cs typeface="Aria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813816" y="640080"/>
            <a:ext cx="10058400" cy="1097280"/>
          </a:xfrm>
          <a:prstGeom prst="rect">
            <a:avLst/>
          </a:prstGeom>
          <a:noFill/>
          <a:ln/>
        </p:spPr>
        <p:txBody>
          <a:bodyPr wrap="square" lIns="0" tIns="0" rIns="0" bIns="0" rtlCol="0" anchor="t"/>
          <a:lstStyle/>
          <a:p>
            <a:pPr indent="0" marL="0">
              <a:buNone/>
            </a:pPr>
            <a:r>
              <a:rPr lang="en-US" sz="3800" b="1" dirty="0">
                <a:solidFill>
                  <a:srgbClr val="F2F5F9"/>
                </a:solidFill>
                <a:latin typeface="Arial" pitchFamily="34" charset="0"/>
                <a:ea typeface="Arial" pitchFamily="34" charset="-122"/>
                <a:cs typeface="Arial" pitchFamily="34" charset="-120"/>
              </a:rPr>
              <a:t>MURDER, COUNTED TWO WAYS</a:t>
            </a:r>
            <a:endParaRPr lang="en-US" sz="3800" dirty="0"/>
          </a:p>
        </p:txBody>
      </p:sp>
      <p:sp>
        <p:nvSpPr>
          <p:cNvPr id="3" name="SAPS murders card"/>
          <p:cNvSpPr/>
          <p:nvPr/>
        </p:nvSpPr>
        <p:spPr>
          <a:xfrm>
            <a:off x="813816" y="1691640"/>
            <a:ext cx="3383280" cy="1600200"/>
          </a:xfrm>
          <a:prstGeom prst="roundRect">
            <a:avLst>
              <a:gd name="adj" fmla="val 6857"/>
            </a:avLst>
          </a:prstGeom>
          <a:solidFill>
            <a:srgbClr val="14263A"/>
          </a:solidFill>
          <a:ln w="12700">
            <a:solidFill>
              <a:srgbClr val="14263A"/>
            </a:solidFill>
            <a:prstDash val="solid"/>
          </a:ln>
        </p:spPr>
      </p:sp>
      <p:sp>
        <p:nvSpPr>
          <p:cNvPr id="4" name="Text 2"/>
          <p:cNvSpPr txBox="1"/>
          <p:nvPr/>
        </p:nvSpPr>
        <p:spPr>
          <a:xfrm>
            <a:off x="1051560" y="1783080"/>
            <a:ext cx="3017520" cy="822960"/>
          </a:xfrm>
          <a:prstGeom prst="rect">
            <a:avLst/>
          </a:prstGeom>
          <a:noFill/>
          <a:ln/>
        </p:spPr>
        <p:txBody>
          <a:bodyPr wrap="square" lIns="0" tIns="0" rIns="0" bIns="0" rtlCol="0" anchor="t"/>
          <a:lstStyle/>
          <a:p>
            <a:pPr indent="0" marL="0">
              <a:buNone/>
            </a:pPr>
            <a:r>
              <a:rPr lang="en-US" sz="4400" b="1" dirty="0">
                <a:solidFill>
                  <a:srgbClr val="7DB5FF"/>
                </a:solidFill>
                <a:latin typeface="Arial" pitchFamily="34" charset="0"/>
                <a:ea typeface="Arial" pitchFamily="34" charset="-122"/>
                <a:cs typeface="Arial" pitchFamily="34" charset="-120"/>
              </a:rPr>
              <a:t>24,692</a:t>
            </a:r>
            <a:endParaRPr lang="en-US" sz="4400" dirty="0"/>
          </a:p>
        </p:txBody>
      </p:sp>
      <p:sp>
        <p:nvSpPr>
          <p:cNvPr id="5" name="Text 3"/>
          <p:cNvSpPr txBox="1"/>
          <p:nvPr/>
        </p:nvSpPr>
        <p:spPr>
          <a:xfrm>
            <a:off x="1051560" y="2606040"/>
            <a:ext cx="3017520" cy="548640"/>
          </a:xfrm>
          <a:prstGeom prst="rect">
            <a:avLst/>
          </a:prstGeom>
          <a:noFill/>
          <a:ln/>
        </p:spPr>
        <p:txBody>
          <a:bodyPr wrap="square" lIns="0" tIns="0" rIns="0" bIns="0" rtlCol="0" anchor="t"/>
          <a:lstStyle/>
          <a:p>
            <a:pPr indent="0" marL="0">
              <a:buNone/>
            </a:pPr>
            <a:r>
              <a:rPr lang="en-US" sz="1400" dirty="0">
                <a:solidFill>
                  <a:srgbClr val="F2F5F9"/>
                </a:solidFill>
                <a:latin typeface="Arial" pitchFamily="34" charset="0"/>
                <a:ea typeface="Arial" pitchFamily="34" charset="-122"/>
                <a:cs typeface="Arial" pitchFamily="34" charset="-120"/>
              </a:rPr>
              <a:t>murders recorded by the police, 2024/25</a:t>
            </a:r>
            <a:endParaRPr lang="en-US" sz="1400" dirty="0"/>
          </a:p>
        </p:txBody>
      </p:sp>
      <p:sp>
        <p:nvSpPr>
          <p:cNvPr id="6" name="Assault deaths card"/>
          <p:cNvSpPr/>
          <p:nvPr/>
        </p:nvSpPr>
        <p:spPr>
          <a:xfrm>
            <a:off x="813816" y="3474720"/>
            <a:ext cx="3383280" cy="1600200"/>
          </a:xfrm>
          <a:prstGeom prst="roundRect">
            <a:avLst>
              <a:gd name="adj" fmla="val 6857"/>
            </a:avLst>
          </a:prstGeom>
          <a:solidFill>
            <a:srgbClr val="14263A"/>
          </a:solidFill>
          <a:ln w="12700">
            <a:solidFill>
              <a:srgbClr val="14263A"/>
            </a:solidFill>
            <a:prstDash val="solid"/>
          </a:ln>
        </p:spPr>
      </p:sp>
      <p:sp>
        <p:nvSpPr>
          <p:cNvPr id="7" name="Text 5"/>
          <p:cNvSpPr txBox="1"/>
          <p:nvPr/>
        </p:nvSpPr>
        <p:spPr>
          <a:xfrm>
            <a:off x="1051560" y="3566160"/>
            <a:ext cx="3017520" cy="822960"/>
          </a:xfrm>
          <a:prstGeom prst="rect">
            <a:avLst/>
          </a:prstGeom>
          <a:noFill/>
          <a:ln/>
        </p:spPr>
        <p:txBody>
          <a:bodyPr wrap="square" lIns="0" tIns="0" rIns="0" bIns="0" rtlCol="0" anchor="t"/>
          <a:lstStyle/>
          <a:p>
            <a:pPr indent="0" marL="0">
              <a:buNone/>
            </a:pPr>
            <a:r>
              <a:rPr lang="en-US" sz="4400" b="1" dirty="0">
                <a:solidFill>
                  <a:srgbClr val="FF7A3D"/>
                </a:solidFill>
                <a:latin typeface="Arial" pitchFamily="34" charset="0"/>
                <a:ea typeface="Arial" pitchFamily="34" charset="-122"/>
                <a:cs typeface="Arial" pitchFamily="34" charset="-120"/>
              </a:rPr>
              <a:t>7,486</a:t>
            </a:r>
            <a:endParaRPr lang="en-US" sz="4400" dirty="0"/>
          </a:p>
        </p:txBody>
      </p:sp>
      <p:sp>
        <p:nvSpPr>
          <p:cNvPr id="8" name="Text 6"/>
          <p:cNvSpPr txBox="1"/>
          <p:nvPr/>
        </p:nvSpPr>
        <p:spPr>
          <a:xfrm>
            <a:off x="1051560" y="4389120"/>
            <a:ext cx="3017520" cy="548640"/>
          </a:xfrm>
          <a:prstGeom prst="rect">
            <a:avLst/>
          </a:prstGeom>
          <a:noFill/>
          <a:ln/>
        </p:spPr>
        <p:txBody>
          <a:bodyPr wrap="square" lIns="0" tIns="0" rIns="0" bIns="0" rtlCol="0" anchor="t"/>
          <a:lstStyle/>
          <a:p>
            <a:pPr indent="0" marL="0">
              <a:buNone/>
            </a:pPr>
            <a:r>
              <a:rPr lang="en-US" sz="1400" dirty="0">
                <a:solidFill>
                  <a:srgbClr val="F2F5F9"/>
                </a:solidFill>
                <a:latin typeface="Arial" pitchFamily="34" charset="0"/>
                <a:ea typeface="Arial" pitchFamily="34" charset="-122"/>
                <a:cs typeface="Arial" pitchFamily="34" charset="-120"/>
              </a:rPr>
              <a:t>assault deaths on death notifications, 2024</a:t>
            </a:r>
            <a:endParaRPr lang="en-US" sz="1400" dirty="0"/>
          </a:p>
        </p:txBody>
      </p:sp>
      <p:sp>
        <p:nvSpPr>
          <p:cNvPr id="9" name="Text 7"/>
          <p:cNvSpPr txBox="1"/>
          <p:nvPr/>
        </p:nvSpPr>
        <p:spPr>
          <a:xfrm>
            <a:off x="813816" y="5257800"/>
            <a:ext cx="3383280" cy="1005840"/>
          </a:xfrm>
          <a:prstGeom prst="rect">
            <a:avLst/>
          </a:prstGeom>
          <a:noFill/>
          <a:ln/>
        </p:spPr>
        <p:txBody>
          <a:bodyPr wrap="square" lIns="0" tIns="0" rIns="0" bIns="0" rtlCol="0" anchor="t"/>
          <a:lstStyle/>
          <a:p>
            <a:pPr indent="0" marL="0">
              <a:buNone/>
            </a:pPr>
            <a:r>
              <a:rPr lang="en-US" sz="1200" dirty="0">
                <a:solidFill>
                  <a:srgbClr val="A9B8C9"/>
                </a:solidFill>
                <a:latin typeface="Arial" pitchFamily="34" charset="0"/>
                <a:ea typeface="Arial" pitchFamily="34" charset="-122"/>
                <a:cs typeface="Arial" pitchFamily="34" charset="-120"/>
              </a:rPr>
              <a:t>Stats SA says over three-quarters of non-natural deaths are not precisely classified, so its count is likely too low. Gauteng: first for murders, fourth for assault deaths.</a:t>
            </a:r>
            <a:endParaRPr lang="en-US" sz="1200" dirty="0"/>
          </a:p>
        </p:txBody>
      </p:sp>
      <p:graphicFrame>
        <p:nvGraphicFramePr>
          <p:cNvPr id="10" name="Murders vs assault deaths chart" descr=""/>
          <p:cNvGraphicFramePr/>
          <p:nvPr/>
        </p:nvGraphicFramePr>
        <p:xfrm>
          <a:off x="4480560" y="1554480"/>
          <a:ext cx="7132320" cy="4709160"/>
        </p:xfrm>
        <a:graphic xmlns:a="http://schemas.openxmlformats.org/drawingml/2006/main">
          <a:graphicData uri="http://schemas.openxmlformats.org/drawingml/2006/chart">
            <c:chart xmlns:c="http://schemas.openxmlformats.org/drawingml/2006/chart" r:id="rId1"/>
          </a:graphicData>
        </a:graphic>
      </p:graphicFrame>
      <p:sp>
        <p:nvSpPr>
          <p:cNvPr id="11" name="Text 8"/>
          <p:cNvSpPr txBox="1"/>
          <p:nvPr/>
        </p:nvSpPr>
        <p:spPr>
          <a:xfrm>
            <a:off x="813816" y="6355080"/>
            <a:ext cx="9875520" cy="274320"/>
          </a:xfrm>
          <a:prstGeom prst="rect">
            <a:avLst/>
          </a:prstGeom>
          <a:noFill/>
          <a:ln/>
        </p:spPr>
        <p:txBody>
          <a:bodyPr wrap="square" lIns="0" tIns="0" rIns="0" bIns="0" rtlCol="0" anchor="t"/>
          <a:lstStyle/>
          <a:p>
            <a:pPr indent="0" marL="0">
              <a:buNone/>
            </a:pPr>
            <a:r>
              <a:rPr lang="en-US" sz="1200" dirty="0">
                <a:solidFill>
                  <a:srgbClr val="7F93A8"/>
                </a:solidFill>
                <a:latin typeface="Arial" pitchFamily="34" charset="0"/>
                <a:ea typeface="Arial" pitchFamily="34" charset="-122"/>
                <a:cs typeface="Arial" pitchFamily="34" charset="-120"/>
              </a:rPr>
              <a:t>Sources: SAPS murders FY2024/25 · Stats SA P0309.3 Mortality 2024, assault (ICD-10 X85–Y09). Different years and definitions</a:t>
            </a:r>
            <a:endParaRPr lang="en-US" sz="1200" dirty="0"/>
          </a:p>
        </p:txBody>
      </p:sp>
      <p:sp>
        <p:nvSpPr>
          <p:cNvPr id="25" name="Slide Number Placeholder 0"/>
          <p:cNvSpPr>
            <a:spLocks noGrp="1"/>
          </p:cNvSpPr>
          <p:nvPr>
            <p:ph type="sldNum" sz="quarter" idx="4294967295"/>
          </p:nvPr>
        </p:nvSpPr>
        <p:spPr>
          <a:xfrm>
            <a:off x="11064240" y="635508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7F93A8"/>
                </a:solidFill>
                <a:latin typeface="Arial"/>
                <a:ea typeface="Arial"/>
                <a:cs typeface="Aria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813816" y="1280160"/>
            <a:ext cx="7315200" cy="365760"/>
          </a:xfrm>
          <a:prstGeom prst="rect">
            <a:avLst/>
          </a:prstGeom>
          <a:noFill/>
          <a:ln/>
        </p:spPr>
        <p:txBody>
          <a:bodyPr wrap="square" lIns="0" tIns="0" rIns="0" bIns="0" rtlCol="0" anchor="t"/>
          <a:lstStyle/>
          <a:p>
            <a:pPr indent="0" marL="0">
              <a:buNone/>
            </a:pPr>
            <a:r>
              <a:rPr lang="en-US" sz="1800" b="1" spc="400" kern="0" dirty="0">
                <a:solidFill>
                  <a:srgbClr val="0D1B2A"/>
                </a:solidFill>
                <a:latin typeface="Arial" pitchFamily="34" charset="0"/>
                <a:ea typeface="Arial" pitchFamily="34" charset="-122"/>
                <a:cs typeface="Arial" pitchFamily="34" charset="-120"/>
              </a:rPr>
              <a:t>WHO IT HAPPENS TO</a:t>
            </a:r>
            <a:endParaRPr lang="en-US" sz="1800" dirty="0"/>
          </a:p>
        </p:txBody>
      </p:sp>
      <p:sp>
        <p:nvSpPr>
          <p:cNvPr id="3" name="Text 1"/>
          <p:cNvSpPr txBox="1"/>
          <p:nvPr/>
        </p:nvSpPr>
        <p:spPr>
          <a:xfrm>
            <a:off x="813816" y="1737360"/>
            <a:ext cx="8778240" cy="3200400"/>
          </a:xfrm>
          <a:prstGeom prst="rect">
            <a:avLst/>
          </a:prstGeom>
          <a:noFill/>
          <a:ln/>
        </p:spPr>
        <p:txBody>
          <a:bodyPr wrap="square" lIns="0" tIns="0" rIns="0" bIns="0" rtlCol="0" anchor="t"/>
          <a:lstStyle/>
          <a:p>
            <a:pPr indent="0" marL="0">
              <a:lnSpc>
                <a:spcPct val="95000"/>
              </a:lnSpc>
              <a:buNone/>
            </a:pPr>
            <a:r>
              <a:rPr lang="en-US" sz="7000" b="1" dirty="0">
                <a:solidFill>
                  <a:srgbClr val="0D1B2A"/>
                </a:solidFill>
                <a:latin typeface="Arial" pitchFamily="34" charset="0"/>
                <a:ea typeface="Arial" pitchFamily="34" charset="-122"/>
                <a:cs typeface="Arial" pitchFamily="34" charset="-120"/>
              </a:rPr>
              <a:t>CRIME ISN’T</a:t>
            </a:r>
            <a:endParaRPr lang="en-US" sz="7000" dirty="0"/>
          </a:p>
          <a:p>
            <a:pPr indent="0" marL="0">
              <a:lnSpc>
                <a:spcPct val="95000"/>
              </a:lnSpc>
              <a:buNone/>
            </a:pPr>
            <a:r>
              <a:rPr lang="en-US" sz="7000" b="1" dirty="0">
                <a:solidFill>
                  <a:srgbClr val="0D1B2A"/>
                </a:solidFill>
                <a:latin typeface="Arial" pitchFamily="34" charset="0"/>
                <a:ea typeface="Arial" pitchFamily="34" charset="-122"/>
                <a:cs typeface="Arial" pitchFamily="34" charset="-120"/>
              </a:rPr>
              <a:t>EXPERIENCED</a:t>
            </a:r>
            <a:endParaRPr lang="en-US" sz="7000" dirty="0"/>
          </a:p>
          <a:p>
            <a:pPr indent="0" marL="0">
              <a:lnSpc>
                <a:spcPct val="95000"/>
              </a:lnSpc>
              <a:buNone/>
            </a:pPr>
            <a:r>
              <a:rPr lang="en-US" sz="7000" b="1" dirty="0">
                <a:solidFill>
                  <a:srgbClr val="0D1B2A"/>
                </a:solidFill>
                <a:latin typeface="Arial" pitchFamily="34" charset="0"/>
                <a:ea typeface="Arial" pitchFamily="34" charset="-122"/>
                <a:cs typeface="Arial" pitchFamily="34" charset="-120"/>
              </a:rPr>
              <a:t>EQUALLY</a:t>
            </a:r>
            <a:endParaRPr lang="en-US" sz="7000" dirty="0"/>
          </a:p>
        </p:txBody>
      </p:sp>
      <p:sp>
        <p:nvSpPr>
          <p:cNvPr id="4" name="Text 2"/>
          <p:cNvSpPr txBox="1"/>
          <p:nvPr/>
        </p:nvSpPr>
        <p:spPr>
          <a:xfrm>
            <a:off x="813816" y="4983480"/>
            <a:ext cx="8412480" cy="914400"/>
          </a:xfrm>
          <a:prstGeom prst="rect">
            <a:avLst/>
          </a:prstGeom>
          <a:noFill/>
          <a:ln/>
        </p:spPr>
        <p:txBody>
          <a:bodyPr wrap="square" lIns="0" tIns="0" rIns="0" bIns="0" rtlCol="0" anchor="t"/>
          <a:lstStyle/>
          <a:p>
            <a:pPr indent="0" marL="0">
              <a:buNone/>
            </a:pPr>
            <a:r>
              <a:rPr lang="en-US" sz="2200" dirty="0">
                <a:solidFill>
                  <a:srgbClr val="0D1B2A"/>
                </a:solidFill>
                <a:latin typeface="Arial" pitchFamily="34" charset="0"/>
                <a:ea typeface="Arial" pitchFamily="34" charset="-122"/>
                <a:cs typeface="Arial" pitchFamily="34" charset="-120"/>
              </a:rPr>
              <a:t>Stats SA’s household survey asks who actually experiences crime, including the crimes that are never reported to police.</a:t>
            </a:r>
            <a:endParaRPr lang="en-US" sz="2200" dirty="0"/>
          </a:p>
        </p:txBody>
      </p:sp>
      <p:sp>
        <p:nvSpPr>
          <p:cNvPr id="5" name="Person head 1"/>
          <p:cNvSpPr/>
          <p:nvPr/>
        </p:nvSpPr>
        <p:spPr>
          <a:xfrm>
            <a:off x="10085832" y="1828800"/>
            <a:ext cx="457200" cy="457200"/>
          </a:xfrm>
          <a:prstGeom prst="ellipse">
            <a:avLst/>
          </a:prstGeom>
          <a:solidFill>
            <a:srgbClr val="0D1B2A"/>
          </a:solidFill>
          <a:ln w="12700">
            <a:solidFill>
              <a:srgbClr val="0D1B2A"/>
            </a:solidFill>
            <a:prstDash val="solid"/>
          </a:ln>
        </p:spPr>
      </p:sp>
      <p:sp>
        <p:nvSpPr>
          <p:cNvPr id="6" name="Person body 1"/>
          <p:cNvSpPr/>
          <p:nvPr/>
        </p:nvSpPr>
        <p:spPr>
          <a:xfrm>
            <a:off x="9966960" y="2377440"/>
            <a:ext cx="694944" cy="1371600"/>
          </a:xfrm>
          <a:prstGeom prst="roundRect">
            <a:avLst>
              <a:gd name="adj" fmla="val 39474"/>
            </a:avLst>
          </a:prstGeom>
          <a:solidFill>
            <a:srgbClr val="0D1B2A"/>
          </a:solidFill>
          <a:ln w="12700">
            <a:solidFill>
              <a:srgbClr val="0D1B2A"/>
            </a:solidFill>
            <a:prstDash val="solid"/>
          </a:ln>
        </p:spPr>
      </p:sp>
      <p:sp>
        <p:nvSpPr>
          <p:cNvPr id="7" name="Person head 2"/>
          <p:cNvSpPr/>
          <p:nvPr/>
        </p:nvSpPr>
        <p:spPr>
          <a:xfrm>
            <a:off x="11045952" y="1828800"/>
            <a:ext cx="457200" cy="457200"/>
          </a:xfrm>
          <a:prstGeom prst="ellipse">
            <a:avLst/>
          </a:prstGeom>
          <a:solidFill>
            <a:srgbClr val="0D1B2A"/>
          </a:solidFill>
          <a:ln w="12700">
            <a:solidFill>
              <a:srgbClr val="0D1B2A"/>
            </a:solidFill>
            <a:prstDash val="solid"/>
          </a:ln>
        </p:spPr>
      </p:sp>
      <p:sp>
        <p:nvSpPr>
          <p:cNvPr id="8" name="Person body 2"/>
          <p:cNvSpPr/>
          <p:nvPr/>
        </p:nvSpPr>
        <p:spPr>
          <a:xfrm>
            <a:off x="10927080" y="2377440"/>
            <a:ext cx="694944" cy="1371600"/>
          </a:xfrm>
          <a:prstGeom prst="roundRect">
            <a:avLst>
              <a:gd name="adj" fmla="val 39474"/>
            </a:avLst>
          </a:prstGeom>
          <a:solidFill>
            <a:srgbClr val="0D1B2A"/>
          </a:solidFill>
          <a:ln w="12700">
            <a:solidFill>
              <a:srgbClr val="0D1B2A"/>
            </a:solidFill>
            <a:prstDash val="solid"/>
          </a:ln>
        </p:spPr>
      </p:sp>
      <p:sp>
        <p:nvSpPr>
          <p:cNvPr id="25" name="Slide Number Placeholder 0"/>
          <p:cNvSpPr>
            <a:spLocks noGrp="1"/>
          </p:cNvSpPr>
          <p:nvPr>
            <p:ph type="sldNum" sz="quarter" idx="4294967295"/>
          </p:nvPr>
        </p:nvSpPr>
        <p:spPr>
          <a:xfrm>
            <a:off x="11064240" y="635508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0D1B2A"/>
                </a:solidFill>
                <a:latin typeface="Arial"/>
                <a:ea typeface="Arial"/>
                <a:cs typeface="Aria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813816" y="640080"/>
            <a:ext cx="7680960" cy="1097280"/>
          </a:xfrm>
          <a:prstGeom prst="rect">
            <a:avLst/>
          </a:prstGeom>
          <a:noFill/>
          <a:ln/>
        </p:spPr>
        <p:txBody>
          <a:bodyPr wrap="square" lIns="0" tIns="0" rIns="0" bIns="0" rtlCol="0" anchor="t"/>
          <a:lstStyle/>
          <a:p>
            <a:pPr indent="0" marL="0">
              <a:buNone/>
            </a:pPr>
            <a:r>
              <a:rPr lang="en-US" sz="3800" b="1" dirty="0">
                <a:solidFill>
                  <a:srgbClr val="F2F5F9"/>
                </a:solidFill>
                <a:latin typeface="Arial" pitchFamily="34" charset="0"/>
                <a:ea typeface="Arial" pitchFamily="34" charset="-122"/>
                <a:cs typeface="Arial" pitchFamily="34" charset="-120"/>
              </a:rPr>
              <a:t>MEN MORE OFTEN, WITH EXCEPTIONS</a:t>
            </a:r>
            <a:endParaRPr lang="en-US" sz="3800" dirty="0"/>
          </a:p>
        </p:txBody>
      </p:sp>
      <p:graphicFrame>
        <p:nvGraphicFramePr>
          <p:cNvPr id="3" name="Gender gap chart" descr=""/>
          <p:cNvGraphicFramePr/>
          <p:nvPr/>
        </p:nvGraphicFramePr>
        <p:xfrm>
          <a:off x="813816" y="1783080"/>
          <a:ext cx="7223760" cy="4480560"/>
        </p:xfrm>
        <a:graphic xmlns:a="http://schemas.openxmlformats.org/drawingml/2006/main">
          <a:graphicData uri="http://schemas.openxmlformats.org/drawingml/2006/chart">
            <c:chart xmlns:c="http://schemas.openxmlformats.org/drawingml/2006/chart" r:id="rId1"/>
          </a:graphicData>
        </a:graphic>
      </p:graphicFrame>
      <p:sp>
        <p:nvSpPr>
          <p:cNvPr id="4" name="Assault card"/>
          <p:cNvSpPr/>
          <p:nvPr/>
        </p:nvSpPr>
        <p:spPr>
          <a:xfrm>
            <a:off x="8412480" y="1737360"/>
            <a:ext cx="3200400" cy="2286000"/>
          </a:xfrm>
          <a:prstGeom prst="roundRect">
            <a:avLst>
              <a:gd name="adj" fmla="val 4800"/>
            </a:avLst>
          </a:prstGeom>
          <a:solidFill>
            <a:srgbClr val="14263A"/>
          </a:solidFill>
          <a:ln w="12700">
            <a:solidFill>
              <a:srgbClr val="14263A"/>
            </a:solidFill>
            <a:prstDash val="solid"/>
          </a:ln>
        </p:spPr>
      </p:sp>
      <p:sp>
        <p:nvSpPr>
          <p:cNvPr id="5" name="Text 2"/>
          <p:cNvSpPr txBox="1"/>
          <p:nvPr/>
        </p:nvSpPr>
        <p:spPr>
          <a:xfrm>
            <a:off x="8686800" y="1828800"/>
            <a:ext cx="2743200" cy="914400"/>
          </a:xfrm>
          <a:prstGeom prst="rect">
            <a:avLst/>
          </a:prstGeom>
          <a:noFill/>
          <a:ln/>
        </p:spPr>
        <p:txBody>
          <a:bodyPr wrap="square" lIns="0" tIns="0" rIns="0" bIns="0" rtlCol="0" anchor="t"/>
          <a:lstStyle/>
          <a:p>
            <a:pPr indent="0" marL="0">
              <a:buNone/>
            </a:pPr>
            <a:r>
              <a:rPr lang="en-US" sz="5400" b="1" dirty="0">
                <a:solidFill>
                  <a:srgbClr val="7DB5FF"/>
                </a:solidFill>
                <a:latin typeface="Arial" pitchFamily="34" charset="0"/>
                <a:ea typeface="Arial" pitchFamily="34" charset="-122"/>
                <a:cs typeface="Arial" pitchFamily="34" charset="-120"/>
              </a:rPr>
              <a:t>2.5×</a:t>
            </a:r>
            <a:endParaRPr lang="en-US" sz="5400" dirty="0"/>
          </a:p>
        </p:txBody>
      </p:sp>
      <p:sp>
        <p:nvSpPr>
          <p:cNvPr id="6" name="Text 3"/>
          <p:cNvSpPr txBox="1"/>
          <p:nvPr/>
        </p:nvSpPr>
        <p:spPr>
          <a:xfrm>
            <a:off x="8686800" y="2880360"/>
            <a:ext cx="2743200" cy="914400"/>
          </a:xfrm>
          <a:prstGeom prst="rect">
            <a:avLst/>
          </a:prstGeom>
          <a:noFill/>
          <a:ln/>
        </p:spPr>
        <p:txBody>
          <a:bodyPr wrap="square" lIns="0" tIns="0" rIns="0" bIns="0" rtlCol="0" anchor="t"/>
          <a:lstStyle/>
          <a:p>
            <a:pPr indent="0" marL="0">
              <a:buNone/>
            </a:pPr>
            <a:r>
              <a:rPr lang="en-US" sz="1400" dirty="0">
                <a:solidFill>
                  <a:srgbClr val="F2F5F9"/>
                </a:solidFill>
                <a:latin typeface="Arial" pitchFamily="34" charset="0"/>
                <a:ea typeface="Arial" pitchFamily="34" charset="-122"/>
                <a:cs typeface="Arial" pitchFamily="34" charset="-120"/>
              </a:rPr>
              <a:t>as many men as women were assaulted: 293k vs 115k</a:t>
            </a:r>
            <a:endParaRPr lang="en-US" sz="1400" dirty="0"/>
          </a:p>
        </p:txBody>
      </p:sp>
      <p:sp>
        <p:nvSpPr>
          <p:cNvPr id="7" name="Women higher card"/>
          <p:cNvSpPr/>
          <p:nvPr/>
        </p:nvSpPr>
        <p:spPr>
          <a:xfrm>
            <a:off x="8412480" y="4251960"/>
            <a:ext cx="3200400" cy="1828800"/>
          </a:xfrm>
          <a:prstGeom prst="roundRect">
            <a:avLst>
              <a:gd name="adj" fmla="val 6000"/>
            </a:avLst>
          </a:prstGeom>
          <a:solidFill>
            <a:srgbClr val="14263A"/>
          </a:solidFill>
          <a:ln w="12700">
            <a:solidFill>
              <a:srgbClr val="14263A"/>
            </a:solidFill>
            <a:prstDash val="solid"/>
          </a:ln>
        </p:spPr>
      </p:sp>
      <p:sp>
        <p:nvSpPr>
          <p:cNvPr id="8" name="Text 5"/>
          <p:cNvSpPr txBox="1"/>
          <p:nvPr/>
        </p:nvSpPr>
        <p:spPr>
          <a:xfrm>
            <a:off x="8686800" y="4389120"/>
            <a:ext cx="2743200" cy="548640"/>
          </a:xfrm>
          <a:prstGeom prst="rect">
            <a:avLst/>
          </a:prstGeom>
          <a:noFill/>
          <a:ln/>
        </p:spPr>
        <p:txBody>
          <a:bodyPr wrap="square" lIns="0" tIns="0" rIns="0" bIns="0" rtlCol="0" anchor="t"/>
          <a:lstStyle/>
          <a:p>
            <a:pPr indent="0" marL="0">
              <a:buNone/>
            </a:pPr>
            <a:r>
              <a:rPr lang="en-US" sz="2400" b="1" dirty="0">
                <a:solidFill>
                  <a:srgbClr val="FF7A3D"/>
                </a:solidFill>
                <a:latin typeface="Arial" pitchFamily="34" charset="0"/>
                <a:ea typeface="Arial" pitchFamily="34" charset="-122"/>
                <a:cs typeface="Arial" pitchFamily="34" charset="-120"/>
              </a:rPr>
              <a:t>WOMEN HIGHER</a:t>
            </a:r>
            <a:endParaRPr lang="en-US" sz="2400" dirty="0"/>
          </a:p>
        </p:txBody>
      </p:sp>
      <p:sp>
        <p:nvSpPr>
          <p:cNvPr id="9" name="Text 6"/>
          <p:cNvSpPr txBox="1"/>
          <p:nvPr/>
        </p:nvSpPr>
        <p:spPr>
          <a:xfrm>
            <a:off x="8686800" y="5029200"/>
            <a:ext cx="2743200" cy="822960"/>
          </a:xfrm>
          <a:prstGeom prst="rect">
            <a:avLst/>
          </a:prstGeom>
          <a:noFill/>
          <a:ln/>
        </p:spPr>
        <p:txBody>
          <a:bodyPr wrap="square" lIns="0" tIns="0" rIns="0" bIns="0" rtlCol="0" anchor="t"/>
          <a:lstStyle/>
          <a:p>
            <a:pPr indent="0" marL="0">
              <a:buNone/>
            </a:pPr>
            <a:r>
              <a:rPr lang="en-US" sz="1400" dirty="0">
                <a:solidFill>
                  <a:srgbClr val="F2F5F9"/>
                </a:solidFill>
                <a:latin typeface="Arial" pitchFamily="34" charset="0"/>
                <a:ea typeface="Arial" pitchFamily="34" charset="-122"/>
                <a:cs typeface="Arial" pitchFamily="34" charset="-120"/>
              </a:rPr>
              <a:t>for psychological violence and consumer fraud</a:t>
            </a:r>
            <a:endParaRPr lang="en-US" sz="1400" dirty="0"/>
          </a:p>
        </p:txBody>
      </p:sp>
      <p:sp>
        <p:nvSpPr>
          <p:cNvPr id="10" name="Text 7"/>
          <p:cNvSpPr txBox="1"/>
          <p:nvPr/>
        </p:nvSpPr>
        <p:spPr>
          <a:xfrm>
            <a:off x="813816" y="6355080"/>
            <a:ext cx="9875520" cy="274320"/>
          </a:xfrm>
          <a:prstGeom prst="rect">
            <a:avLst/>
          </a:prstGeom>
          <a:noFill/>
          <a:ln/>
        </p:spPr>
        <p:txBody>
          <a:bodyPr wrap="square" lIns="0" tIns="0" rIns="0" bIns="0" rtlCol="0" anchor="t"/>
          <a:lstStyle/>
          <a:p>
            <a:pPr indent="0" marL="0">
              <a:buNone/>
            </a:pPr>
            <a:r>
              <a:rPr lang="en-US" sz="1200" dirty="0">
                <a:solidFill>
                  <a:srgbClr val="7F93A8"/>
                </a:solidFill>
                <a:latin typeface="Arial" pitchFamily="34" charset="0"/>
                <a:ea typeface="Arial" pitchFamily="34" charset="-122"/>
                <a:cs typeface="Arial" pitchFamily="34" charset="-120"/>
              </a:rPr>
              <a:t>Source: Stats SA Victims of Crime Survey 2025/26  ·  estimated victims. Housebreaking: by sex of household head</a:t>
            </a:r>
            <a:endParaRPr lang="en-US" sz="1200" dirty="0"/>
          </a:p>
        </p:txBody>
      </p:sp>
      <p:sp>
        <p:nvSpPr>
          <p:cNvPr id="25" name="Slide Number Placeholder 0"/>
          <p:cNvSpPr>
            <a:spLocks noGrp="1"/>
          </p:cNvSpPr>
          <p:nvPr>
            <p:ph type="sldNum" sz="quarter" idx="4294967295"/>
          </p:nvPr>
        </p:nvSpPr>
        <p:spPr>
          <a:xfrm>
            <a:off x="11064240" y="635508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7F93A8"/>
                </a:solidFill>
                <a:latin typeface="Arial"/>
                <a:ea typeface="Arial"/>
                <a:cs typeface="Aria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813816" y="640080"/>
            <a:ext cx="10789920" cy="1097280"/>
          </a:xfrm>
          <a:prstGeom prst="rect">
            <a:avLst/>
          </a:prstGeom>
          <a:noFill/>
          <a:ln/>
        </p:spPr>
        <p:txBody>
          <a:bodyPr wrap="square" lIns="0" tIns="0" rIns="0" bIns="0" rtlCol="0" anchor="t"/>
          <a:lstStyle/>
          <a:p>
            <a:pPr indent="0" marL="0">
              <a:buNone/>
            </a:pPr>
            <a:r>
              <a:rPr lang="en-US" sz="3200" b="1" dirty="0">
                <a:solidFill>
                  <a:srgbClr val="0D1B2A"/>
                </a:solidFill>
                <a:latin typeface="Arial" pitchFamily="34" charset="0"/>
                <a:ea typeface="Arial" pitchFamily="34" charset="-122"/>
                <a:cs typeface="Arial" pitchFamily="34" charset="-120"/>
              </a:rPr>
              <a:t>FAR MORE ASSAULTS ON WOMEN ARE BY A PARTNER</a:t>
            </a:r>
            <a:endParaRPr lang="en-US" sz="3200" dirty="0"/>
          </a:p>
        </p:txBody>
      </p:sp>
      <p:sp>
        <p:nvSpPr>
          <p:cNvPr id="3" name="Card 31.4%"/>
          <p:cNvSpPr/>
          <p:nvPr/>
        </p:nvSpPr>
        <p:spPr>
          <a:xfrm>
            <a:off x="813816" y="1691640"/>
            <a:ext cx="5257800" cy="3840480"/>
          </a:xfrm>
          <a:prstGeom prst="roundRect">
            <a:avLst>
              <a:gd name="adj" fmla="val 2857"/>
            </a:avLst>
          </a:prstGeom>
          <a:solidFill>
            <a:srgbClr val="FFFFFF"/>
          </a:solidFill>
          <a:ln w="12700">
            <a:solidFill>
              <a:srgbClr val="FFFFFF"/>
            </a:solidFill>
            <a:prstDash val="solid"/>
          </a:ln>
        </p:spPr>
      </p:sp>
      <p:sp>
        <p:nvSpPr>
          <p:cNvPr id="4" name="Text 2"/>
          <p:cNvSpPr txBox="1"/>
          <p:nvPr/>
        </p:nvSpPr>
        <p:spPr>
          <a:xfrm>
            <a:off x="1088136" y="2103120"/>
            <a:ext cx="2286000" cy="1097280"/>
          </a:xfrm>
          <a:prstGeom prst="rect">
            <a:avLst/>
          </a:prstGeom>
          <a:noFill/>
          <a:ln/>
        </p:spPr>
        <p:txBody>
          <a:bodyPr wrap="square" lIns="0" tIns="0" rIns="0" bIns="0" rtlCol="0" anchor="t"/>
          <a:lstStyle/>
          <a:p>
            <a:pPr indent="0" marL="0">
              <a:buNone/>
            </a:pPr>
            <a:r>
              <a:rPr lang="en-US" sz="5000" b="1" dirty="0">
                <a:solidFill>
                  <a:srgbClr val="C2410C"/>
                </a:solidFill>
                <a:latin typeface="Arial" pitchFamily="34" charset="0"/>
                <a:ea typeface="Arial" pitchFamily="34" charset="-122"/>
                <a:cs typeface="Arial" pitchFamily="34" charset="-120"/>
              </a:rPr>
              <a:t>31.4%</a:t>
            </a:r>
            <a:endParaRPr lang="en-US" sz="5000" dirty="0"/>
          </a:p>
        </p:txBody>
      </p:sp>
      <p:sp>
        <p:nvSpPr>
          <p:cNvPr id="5" name="Text 3"/>
          <p:cNvSpPr txBox="1"/>
          <p:nvPr/>
        </p:nvSpPr>
        <p:spPr>
          <a:xfrm>
            <a:off x="1088136" y="3291840"/>
            <a:ext cx="2194560" cy="1463040"/>
          </a:xfrm>
          <a:prstGeom prst="rect">
            <a:avLst/>
          </a:prstGeom>
          <a:noFill/>
          <a:ln/>
        </p:spPr>
        <p:txBody>
          <a:bodyPr wrap="square" lIns="0" tIns="0" rIns="0" bIns="0" rtlCol="0" anchor="t"/>
          <a:lstStyle/>
          <a:p>
            <a:pPr indent="0" marL="0">
              <a:buNone/>
            </a:pPr>
            <a:r>
              <a:rPr lang="en-US" sz="1500" b="1" dirty="0">
                <a:solidFill>
                  <a:srgbClr val="0D1B2A"/>
                </a:solidFill>
                <a:latin typeface="Arial" pitchFamily="34" charset="0"/>
                <a:ea typeface="Arial" pitchFamily="34" charset="-122"/>
                <a:cs typeface="Arial" pitchFamily="34" charset="-120"/>
              </a:rPr>
              <a:t>of assaults on women were by a spouse or partner</a:t>
            </a:r>
            <a:endParaRPr lang="en-US" sz="1500" dirty="0"/>
          </a:p>
        </p:txBody>
      </p:sp>
      <p:sp>
        <p:nvSpPr>
          <p:cNvPr id="6" name="Dot women 1"/>
          <p:cNvSpPr/>
          <p:nvPr/>
        </p:nvSpPr>
        <p:spPr>
          <a:xfrm>
            <a:off x="3511296" y="1920240"/>
            <a:ext cx="182880" cy="182880"/>
          </a:xfrm>
          <a:prstGeom prst="ellipse">
            <a:avLst/>
          </a:prstGeom>
          <a:solidFill>
            <a:srgbClr val="E0541F"/>
          </a:solidFill>
          <a:ln w="12700">
            <a:solidFill>
              <a:srgbClr val="E0541F"/>
            </a:solidFill>
            <a:prstDash val="solid"/>
          </a:ln>
        </p:spPr>
      </p:sp>
      <p:sp>
        <p:nvSpPr>
          <p:cNvPr id="7" name="Dot women 2"/>
          <p:cNvSpPr/>
          <p:nvPr/>
        </p:nvSpPr>
        <p:spPr>
          <a:xfrm>
            <a:off x="3744468" y="1920240"/>
            <a:ext cx="182880" cy="182880"/>
          </a:xfrm>
          <a:prstGeom prst="ellipse">
            <a:avLst/>
          </a:prstGeom>
          <a:solidFill>
            <a:srgbClr val="E0541F"/>
          </a:solidFill>
          <a:ln w="12700">
            <a:solidFill>
              <a:srgbClr val="E0541F"/>
            </a:solidFill>
            <a:prstDash val="solid"/>
          </a:ln>
        </p:spPr>
      </p:sp>
      <p:sp>
        <p:nvSpPr>
          <p:cNvPr id="8" name="Dot women 3"/>
          <p:cNvSpPr/>
          <p:nvPr/>
        </p:nvSpPr>
        <p:spPr>
          <a:xfrm>
            <a:off x="3977640" y="1920240"/>
            <a:ext cx="182880" cy="182880"/>
          </a:xfrm>
          <a:prstGeom prst="ellipse">
            <a:avLst/>
          </a:prstGeom>
          <a:solidFill>
            <a:srgbClr val="E0541F"/>
          </a:solidFill>
          <a:ln w="12700">
            <a:solidFill>
              <a:srgbClr val="E0541F"/>
            </a:solidFill>
            <a:prstDash val="solid"/>
          </a:ln>
        </p:spPr>
      </p:sp>
      <p:sp>
        <p:nvSpPr>
          <p:cNvPr id="9" name="Dot women 4"/>
          <p:cNvSpPr/>
          <p:nvPr/>
        </p:nvSpPr>
        <p:spPr>
          <a:xfrm>
            <a:off x="4210812" y="1920240"/>
            <a:ext cx="182880" cy="182880"/>
          </a:xfrm>
          <a:prstGeom prst="ellipse">
            <a:avLst/>
          </a:prstGeom>
          <a:solidFill>
            <a:srgbClr val="E0541F"/>
          </a:solidFill>
          <a:ln w="12700">
            <a:solidFill>
              <a:srgbClr val="E0541F"/>
            </a:solidFill>
            <a:prstDash val="solid"/>
          </a:ln>
        </p:spPr>
      </p:sp>
      <p:sp>
        <p:nvSpPr>
          <p:cNvPr id="10" name="Dot women 5"/>
          <p:cNvSpPr/>
          <p:nvPr/>
        </p:nvSpPr>
        <p:spPr>
          <a:xfrm>
            <a:off x="4443984" y="1920240"/>
            <a:ext cx="182880" cy="182880"/>
          </a:xfrm>
          <a:prstGeom prst="ellipse">
            <a:avLst/>
          </a:prstGeom>
          <a:solidFill>
            <a:srgbClr val="E0541F"/>
          </a:solidFill>
          <a:ln w="12700">
            <a:solidFill>
              <a:srgbClr val="E0541F"/>
            </a:solidFill>
            <a:prstDash val="solid"/>
          </a:ln>
        </p:spPr>
      </p:sp>
      <p:sp>
        <p:nvSpPr>
          <p:cNvPr id="11" name="Dot women 6"/>
          <p:cNvSpPr/>
          <p:nvPr/>
        </p:nvSpPr>
        <p:spPr>
          <a:xfrm>
            <a:off x="4677156" y="1920240"/>
            <a:ext cx="182880" cy="182880"/>
          </a:xfrm>
          <a:prstGeom prst="ellipse">
            <a:avLst/>
          </a:prstGeom>
          <a:solidFill>
            <a:srgbClr val="E0541F"/>
          </a:solidFill>
          <a:ln w="12700">
            <a:solidFill>
              <a:srgbClr val="E0541F"/>
            </a:solidFill>
            <a:prstDash val="solid"/>
          </a:ln>
        </p:spPr>
      </p:sp>
      <p:sp>
        <p:nvSpPr>
          <p:cNvPr id="12" name="Dot women 7"/>
          <p:cNvSpPr/>
          <p:nvPr/>
        </p:nvSpPr>
        <p:spPr>
          <a:xfrm>
            <a:off x="4910328" y="1920240"/>
            <a:ext cx="182880" cy="182880"/>
          </a:xfrm>
          <a:prstGeom prst="ellipse">
            <a:avLst/>
          </a:prstGeom>
          <a:solidFill>
            <a:srgbClr val="E0541F"/>
          </a:solidFill>
          <a:ln w="12700">
            <a:solidFill>
              <a:srgbClr val="E0541F"/>
            </a:solidFill>
            <a:prstDash val="solid"/>
          </a:ln>
        </p:spPr>
      </p:sp>
      <p:sp>
        <p:nvSpPr>
          <p:cNvPr id="13" name="Dot women 8"/>
          <p:cNvSpPr/>
          <p:nvPr/>
        </p:nvSpPr>
        <p:spPr>
          <a:xfrm>
            <a:off x="5143500" y="1920240"/>
            <a:ext cx="182880" cy="182880"/>
          </a:xfrm>
          <a:prstGeom prst="ellipse">
            <a:avLst/>
          </a:prstGeom>
          <a:solidFill>
            <a:srgbClr val="E0541F"/>
          </a:solidFill>
          <a:ln w="12700">
            <a:solidFill>
              <a:srgbClr val="E0541F"/>
            </a:solidFill>
            <a:prstDash val="solid"/>
          </a:ln>
        </p:spPr>
      </p:sp>
      <p:sp>
        <p:nvSpPr>
          <p:cNvPr id="14" name="Dot women 9"/>
          <p:cNvSpPr/>
          <p:nvPr/>
        </p:nvSpPr>
        <p:spPr>
          <a:xfrm>
            <a:off x="5376672" y="1920240"/>
            <a:ext cx="182880" cy="182880"/>
          </a:xfrm>
          <a:prstGeom prst="ellipse">
            <a:avLst/>
          </a:prstGeom>
          <a:solidFill>
            <a:srgbClr val="E0541F"/>
          </a:solidFill>
          <a:ln w="12700">
            <a:solidFill>
              <a:srgbClr val="E0541F"/>
            </a:solidFill>
            <a:prstDash val="solid"/>
          </a:ln>
        </p:spPr>
      </p:sp>
      <p:sp>
        <p:nvSpPr>
          <p:cNvPr id="15" name="Dot women 10"/>
          <p:cNvSpPr/>
          <p:nvPr/>
        </p:nvSpPr>
        <p:spPr>
          <a:xfrm>
            <a:off x="5609844" y="1920240"/>
            <a:ext cx="182880" cy="182880"/>
          </a:xfrm>
          <a:prstGeom prst="ellipse">
            <a:avLst/>
          </a:prstGeom>
          <a:solidFill>
            <a:srgbClr val="E0541F"/>
          </a:solidFill>
          <a:ln w="12700">
            <a:solidFill>
              <a:srgbClr val="E0541F"/>
            </a:solidFill>
            <a:prstDash val="solid"/>
          </a:ln>
        </p:spPr>
      </p:sp>
      <p:sp>
        <p:nvSpPr>
          <p:cNvPr id="16" name="Dot women 11"/>
          <p:cNvSpPr/>
          <p:nvPr/>
        </p:nvSpPr>
        <p:spPr>
          <a:xfrm>
            <a:off x="3511296" y="2153412"/>
            <a:ext cx="182880" cy="182880"/>
          </a:xfrm>
          <a:prstGeom prst="ellipse">
            <a:avLst/>
          </a:prstGeom>
          <a:solidFill>
            <a:srgbClr val="E0541F"/>
          </a:solidFill>
          <a:ln w="12700">
            <a:solidFill>
              <a:srgbClr val="E0541F"/>
            </a:solidFill>
            <a:prstDash val="solid"/>
          </a:ln>
        </p:spPr>
      </p:sp>
      <p:sp>
        <p:nvSpPr>
          <p:cNvPr id="17" name="Dot women 12"/>
          <p:cNvSpPr/>
          <p:nvPr/>
        </p:nvSpPr>
        <p:spPr>
          <a:xfrm>
            <a:off x="3744468" y="2153412"/>
            <a:ext cx="182880" cy="182880"/>
          </a:xfrm>
          <a:prstGeom prst="ellipse">
            <a:avLst/>
          </a:prstGeom>
          <a:solidFill>
            <a:srgbClr val="E0541F"/>
          </a:solidFill>
          <a:ln w="12700">
            <a:solidFill>
              <a:srgbClr val="E0541F"/>
            </a:solidFill>
            <a:prstDash val="solid"/>
          </a:ln>
        </p:spPr>
      </p:sp>
      <p:sp>
        <p:nvSpPr>
          <p:cNvPr id="18" name="Dot women 13"/>
          <p:cNvSpPr/>
          <p:nvPr/>
        </p:nvSpPr>
        <p:spPr>
          <a:xfrm>
            <a:off x="3977640" y="2153412"/>
            <a:ext cx="182880" cy="182880"/>
          </a:xfrm>
          <a:prstGeom prst="ellipse">
            <a:avLst/>
          </a:prstGeom>
          <a:solidFill>
            <a:srgbClr val="E0541F"/>
          </a:solidFill>
          <a:ln w="12700">
            <a:solidFill>
              <a:srgbClr val="E0541F"/>
            </a:solidFill>
            <a:prstDash val="solid"/>
          </a:ln>
        </p:spPr>
      </p:sp>
      <p:sp>
        <p:nvSpPr>
          <p:cNvPr id="19" name="Dot women 14"/>
          <p:cNvSpPr/>
          <p:nvPr/>
        </p:nvSpPr>
        <p:spPr>
          <a:xfrm>
            <a:off x="4210812" y="2153412"/>
            <a:ext cx="182880" cy="182880"/>
          </a:xfrm>
          <a:prstGeom prst="ellipse">
            <a:avLst/>
          </a:prstGeom>
          <a:solidFill>
            <a:srgbClr val="E0541F"/>
          </a:solidFill>
          <a:ln w="12700">
            <a:solidFill>
              <a:srgbClr val="E0541F"/>
            </a:solidFill>
            <a:prstDash val="solid"/>
          </a:ln>
        </p:spPr>
      </p:sp>
      <p:sp>
        <p:nvSpPr>
          <p:cNvPr id="20" name="Dot women 15"/>
          <p:cNvSpPr/>
          <p:nvPr/>
        </p:nvSpPr>
        <p:spPr>
          <a:xfrm>
            <a:off x="4443984" y="2153412"/>
            <a:ext cx="182880" cy="182880"/>
          </a:xfrm>
          <a:prstGeom prst="ellipse">
            <a:avLst/>
          </a:prstGeom>
          <a:solidFill>
            <a:srgbClr val="E0541F"/>
          </a:solidFill>
          <a:ln w="12700">
            <a:solidFill>
              <a:srgbClr val="E0541F"/>
            </a:solidFill>
            <a:prstDash val="solid"/>
          </a:ln>
        </p:spPr>
      </p:sp>
      <p:sp>
        <p:nvSpPr>
          <p:cNvPr id="21" name="Dot women 16"/>
          <p:cNvSpPr/>
          <p:nvPr/>
        </p:nvSpPr>
        <p:spPr>
          <a:xfrm>
            <a:off x="4677156" y="2153412"/>
            <a:ext cx="182880" cy="182880"/>
          </a:xfrm>
          <a:prstGeom prst="ellipse">
            <a:avLst/>
          </a:prstGeom>
          <a:solidFill>
            <a:srgbClr val="E0541F"/>
          </a:solidFill>
          <a:ln w="12700">
            <a:solidFill>
              <a:srgbClr val="E0541F"/>
            </a:solidFill>
            <a:prstDash val="solid"/>
          </a:ln>
        </p:spPr>
      </p:sp>
      <p:sp>
        <p:nvSpPr>
          <p:cNvPr id="22" name="Dot women 17"/>
          <p:cNvSpPr/>
          <p:nvPr/>
        </p:nvSpPr>
        <p:spPr>
          <a:xfrm>
            <a:off x="4910328" y="2153412"/>
            <a:ext cx="182880" cy="182880"/>
          </a:xfrm>
          <a:prstGeom prst="ellipse">
            <a:avLst/>
          </a:prstGeom>
          <a:solidFill>
            <a:srgbClr val="E0541F"/>
          </a:solidFill>
          <a:ln w="12700">
            <a:solidFill>
              <a:srgbClr val="E0541F"/>
            </a:solidFill>
            <a:prstDash val="solid"/>
          </a:ln>
        </p:spPr>
      </p:sp>
      <p:sp>
        <p:nvSpPr>
          <p:cNvPr id="23" name="Dot women 18"/>
          <p:cNvSpPr/>
          <p:nvPr/>
        </p:nvSpPr>
        <p:spPr>
          <a:xfrm>
            <a:off x="5143500" y="2153412"/>
            <a:ext cx="182880" cy="182880"/>
          </a:xfrm>
          <a:prstGeom prst="ellipse">
            <a:avLst/>
          </a:prstGeom>
          <a:solidFill>
            <a:srgbClr val="E0541F"/>
          </a:solidFill>
          <a:ln w="12700">
            <a:solidFill>
              <a:srgbClr val="E0541F"/>
            </a:solidFill>
            <a:prstDash val="solid"/>
          </a:ln>
        </p:spPr>
      </p:sp>
      <p:sp>
        <p:nvSpPr>
          <p:cNvPr id="24" name="Dot women 19"/>
          <p:cNvSpPr/>
          <p:nvPr/>
        </p:nvSpPr>
        <p:spPr>
          <a:xfrm>
            <a:off x="5376672" y="2153412"/>
            <a:ext cx="182880" cy="182880"/>
          </a:xfrm>
          <a:prstGeom prst="ellipse">
            <a:avLst/>
          </a:prstGeom>
          <a:solidFill>
            <a:srgbClr val="E0541F"/>
          </a:solidFill>
          <a:ln w="12700">
            <a:solidFill>
              <a:srgbClr val="E0541F"/>
            </a:solidFill>
            <a:prstDash val="solid"/>
          </a:ln>
        </p:spPr>
      </p:sp>
      <p:sp>
        <p:nvSpPr>
          <p:cNvPr id="25" name="Dot women 20"/>
          <p:cNvSpPr/>
          <p:nvPr/>
        </p:nvSpPr>
        <p:spPr>
          <a:xfrm>
            <a:off x="5609844" y="2153412"/>
            <a:ext cx="182880" cy="182880"/>
          </a:xfrm>
          <a:prstGeom prst="ellipse">
            <a:avLst/>
          </a:prstGeom>
          <a:solidFill>
            <a:srgbClr val="E0541F"/>
          </a:solidFill>
          <a:ln w="12700">
            <a:solidFill>
              <a:srgbClr val="E0541F"/>
            </a:solidFill>
            <a:prstDash val="solid"/>
          </a:ln>
        </p:spPr>
      </p:sp>
      <p:sp>
        <p:nvSpPr>
          <p:cNvPr id="26" name="Dot women 21"/>
          <p:cNvSpPr/>
          <p:nvPr/>
        </p:nvSpPr>
        <p:spPr>
          <a:xfrm>
            <a:off x="3511296" y="2386584"/>
            <a:ext cx="182880" cy="182880"/>
          </a:xfrm>
          <a:prstGeom prst="ellipse">
            <a:avLst/>
          </a:prstGeom>
          <a:solidFill>
            <a:srgbClr val="E0541F"/>
          </a:solidFill>
          <a:ln w="12700">
            <a:solidFill>
              <a:srgbClr val="E0541F"/>
            </a:solidFill>
            <a:prstDash val="solid"/>
          </a:ln>
        </p:spPr>
      </p:sp>
      <p:sp>
        <p:nvSpPr>
          <p:cNvPr id="27" name="Dot women 22"/>
          <p:cNvSpPr/>
          <p:nvPr/>
        </p:nvSpPr>
        <p:spPr>
          <a:xfrm>
            <a:off x="3744468" y="2386584"/>
            <a:ext cx="182880" cy="182880"/>
          </a:xfrm>
          <a:prstGeom prst="ellipse">
            <a:avLst/>
          </a:prstGeom>
          <a:solidFill>
            <a:srgbClr val="E0541F"/>
          </a:solidFill>
          <a:ln w="12700">
            <a:solidFill>
              <a:srgbClr val="E0541F"/>
            </a:solidFill>
            <a:prstDash val="solid"/>
          </a:ln>
        </p:spPr>
      </p:sp>
      <p:sp>
        <p:nvSpPr>
          <p:cNvPr id="28" name="Dot women 23"/>
          <p:cNvSpPr/>
          <p:nvPr/>
        </p:nvSpPr>
        <p:spPr>
          <a:xfrm>
            <a:off x="3977640" y="2386584"/>
            <a:ext cx="182880" cy="182880"/>
          </a:xfrm>
          <a:prstGeom prst="ellipse">
            <a:avLst/>
          </a:prstGeom>
          <a:solidFill>
            <a:srgbClr val="E0541F"/>
          </a:solidFill>
          <a:ln w="12700">
            <a:solidFill>
              <a:srgbClr val="E0541F"/>
            </a:solidFill>
            <a:prstDash val="solid"/>
          </a:ln>
        </p:spPr>
      </p:sp>
      <p:sp>
        <p:nvSpPr>
          <p:cNvPr id="29" name="Dot women 24"/>
          <p:cNvSpPr/>
          <p:nvPr/>
        </p:nvSpPr>
        <p:spPr>
          <a:xfrm>
            <a:off x="4210812" y="2386584"/>
            <a:ext cx="182880" cy="182880"/>
          </a:xfrm>
          <a:prstGeom prst="ellipse">
            <a:avLst/>
          </a:prstGeom>
          <a:solidFill>
            <a:srgbClr val="E0541F"/>
          </a:solidFill>
          <a:ln w="12700">
            <a:solidFill>
              <a:srgbClr val="E0541F"/>
            </a:solidFill>
            <a:prstDash val="solid"/>
          </a:ln>
        </p:spPr>
      </p:sp>
      <p:sp>
        <p:nvSpPr>
          <p:cNvPr id="30" name="Dot women 25"/>
          <p:cNvSpPr/>
          <p:nvPr/>
        </p:nvSpPr>
        <p:spPr>
          <a:xfrm>
            <a:off x="4443984" y="2386584"/>
            <a:ext cx="182880" cy="182880"/>
          </a:xfrm>
          <a:prstGeom prst="ellipse">
            <a:avLst/>
          </a:prstGeom>
          <a:solidFill>
            <a:srgbClr val="E0541F"/>
          </a:solidFill>
          <a:ln w="12700">
            <a:solidFill>
              <a:srgbClr val="E0541F"/>
            </a:solidFill>
            <a:prstDash val="solid"/>
          </a:ln>
        </p:spPr>
      </p:sp>
      <p:sp>
        <p:nvSpPr>
          <p:cNvPr id="31" name="Dot women 26"/>
          <p:cNvSpPr/>
          <p:nvPr/>
        </p:nvSpPr>
        <p:spPr>
          <a:xfrm>
            <a:off x="4677156" y="2386584"/>
            <a:ext cx="182880" cy="182880"/>
          </a:xfrm>
          <a:prstGeom prst="ellipse">
            <a:avLst/>
          </a:prstGeom>
          <a:solidFill>
            <a:srgbClr val="E0541F"/>
          </a:solidFill>
          <a:ln w="12700">
            <a:solidFill>
              <a:srgbClr val="E0541F"/>
            </a:solidFill>
            <a:prstDash val="solid"/>
          </a:ln>
        </p:spPr>
      </p:sp>
      <p:sp>
        <p:nvSpPr>
          <p:cNvPr id="32" name="Dot women 27"/>
          <p:cNvSpPr/>
          <p:nvPr/>
        </p:nvSpPr>
        <p:spPr>
          <a:xfrm>
            <a:off x="4910328" y="2386584"/>
            <a:ext cx="182880" cy="182880"/>
          </a:xfrm>
          <a:prstGeom prst="ellipse">
            <a:avLst/>
          </a:prstGeom>
          <a:solidFill>
            <a:srgbClr val="E0541F"/>
          </a:solidFill>
          <a:ln w="12700">
            <a:solidFill>
              <a:srgbClr val="E0541F"/>
            </a:solidFill>
            <a:prstDash val="solid"/>
          </a:ln>
        </p:spPr>
      </p:sp>
      <p:sp>
        <p:nvSpPr>
          <p:cNvPr id="33" name="Dot women 28"/>
          <p:cNvSpPr/>
          <p:nvPr/>
        </p:nvSpPr>
        <p:spPr>
          <a:xfrm>
            <a:off x="5143500" y="2386584"/>
            <a:ext cx="182880" cy="182880"/>
          </a:xfrm>
          <a:prstGeom prst="ellipse">
            <a:avLst/>
          </a:prstGeom>
          <a:solidFill>
            <a:srgbClr val="E0541F"/>
          </a:solidFill>
          <a:ln w="12700">
            <a:solidFill>
              <a:srgbClr val="E0541F"/>
            </a:solidFill>
            <a:prstDash val="solid"/>
          </a:ln>
        </p:spPr>
      </p:sp>
      <p:sp>
        <p:nvSpPr>
          <p:cNvPr id="34" name="Dot women 29"/>
          <p:cNvSpPr/>
          <p:nvPr/>
        </p:nvSpPr>
        <p:spPr>
          <a:xfrm>
            <a:off x="5376672" y="2386584"/>
            <a:ext cx="182880" cy="182880"/>
          </a:xfrm>
          <a:prstGeom prst="ellipse">
            <a:avLst/>
          </a:prstGeom>
          <a:solidFill>
            <a:srgbClr val="E0541F"/>
          </a:solidFill>
          <a:ln w="12700">
            <a:solidFill>
              <a:srgbClr val="E0541F"/>
            </a:solidFill>
            <a:prstDash val="solid"/>
          </a:ln>
        </p:spPr>
      </p:sp>
      <p:sp>
        <p:nvSpPr>
          <p:cNvPr id="35" name="Dot women 30"/>
          <p:cNvSpPr/>
          <p:nvPr/>
        </p:nvSpPr>
        <p:spPr>
          <a:xfrm>
            <a:off x="5609844" y="2386584"/>
            <a:ext cx="182880" cy="182880"/>
          </a:xfrm>
          <a:prstGeom prst="ellipse">
            <a:avLst/>
          </a:prstGeom>
          <a:solidFill>
            <a:srgbClr val="E0541F"/>
          </a:solidFill>
          <a:ln w="12700">
            <a:solidFill>
              <a:srgbClr val="E0541F"/>
            </a:solidFill>
            <a:prstDash val="solid"/>
          </a:ln>
        </p:spPr>
      </p:sp>
      <p:sp>
        <p:nvSpPr>
          <p:cNvPr id="36" name="Dot women 31"/>
          <p:cNvSpPr/>
          <p:nvPr/>
        </p:nvSpPr>
        <p:spPr>
          <a:xfrm>
            <a:off x="3511296" y="2619756"/>
            <a:ext cx="182880" cy="182880"/>
          </a:xfrm>
          <a:prstGeom prst="ellipse">
            <a:avLst/>
          </a:prstGeom>
          <a:solidFill>
            <a:srgbClr val="E0541F"/>
          </a:solidFill>
          <a:ln w="12700">
            <a:solidFill>
              <a:srgbClr val="E0541F"/>
            </a:solidFill>
            <a:prstDash val="solid"/>
          </a:ln>
        </p:spPr>
      </p:sp>
      <p:sp>
        <p:nvSpPr>
          <p:cNvPr id="37" name="Dot women 32"/>
          <p:cNvSpPr/>
          <p:nvPr/>
        </p:nvSpPr>
        <p:spPr>
          <a:xfrm>
            <a:off x="3744468" y="2619756"/>
            <a:ext cx="182880" cy="182880"/>
          </a:xfrm>
          <a:prstGeom prst="ellipse">
            <a:avLst/>
          </a:prstGeom>
          <a:solidFill>
            <a:srgbClr val="D5DDE6"/>
          </a:solidFill>
          <a:ln w="12700">
            <a:solidFill>
              <a:srgbClr val="D5DDE6"/>
            </a:solidFill>
            <a:prstDash val="solid"/>
          </a:ln>
        </p:spPr>
      </p:sp>
      <p:sp>
        <p:nvSpPr>
          <p:cNvPr id="38" name="Dot women 33"/>
          <p:cNvSpPr/>
          <p:nvPr/>
        </p:nvSpPr>
        <p:spPr>
          <a:xfrm>
            <a:off x="3977640" y="2619756"/>
            <a:ext cx="182880" cy="182880"/>
          </a:xfrm>
          <a:prstGeom prst="ellipse">
            <a:avLst/>
          </a:prstGeom>
          <a:solidFill>
            <a:srgbClr val="D5DDE6"/>
          </a:solidFill>
          <a:ln w="12700">
            <a:solidFill>
              <a:srgbClr val="D5DDE6"/>
            </a:solidFill>
            <a:prstDash val="solid"/>
          </a:ln>
        </p:spPr>
      </p:sp>
      <p:sp>
        <p:nvSpPr>
          <p:cNvPr id="39" name="Dot women 34"/>
          <p:cNvSpPr/>
          <p:nvPr/>
        </p:nvSpPr>
        <p:spPr>
          <a:xfrm>
            <a:off x="4210812" y="2619756"/>
            <a:ext cx="182880" cy="182880"/>
          </a:xfrm>
          <a:prstGeom prst="ellipse">
            <a:avLst/>
          </a:prstGeom>
          <a:solidFill>
            <a:srgbClr val="D5DDE6"/>
          </a:solidFill>
          <a:ln w="12700">
            <a:solidFill>
              <a:srgbClr val="D5DDE6"/>
            </a:solidFill>
            <a:prstDash val="solid"/>
          </a:ln>
        </p:spPr>
      </p:sp>
      <p:sp>
        <p:nvSpPr>
          <p:cNvPr id="40" name="Dot women 35"/>
          <p:cNvSpPr/>
          <p:nvPr/>
        </p:nvSpPr>
        <p:spPr>
          <a:xfrm>
            <a:off x="4443984" y="2619756"/>
            <a:ext cx="182880" cy="182880"/>
          </a:xfrm>
          <a:prstGeom prst="ellipse">
            <a:avLst/>
          </a:prstGeom>
          <a:solidFill>
            <a:srgbClr val="D5DDE6"/>
          </a:solidFill>
          <a:ln w="12700">
            <a:solidFill>
              <a:srgbClr val="D5DDE6"/>
            </a:solidFill>
            <a:prstDash val="solid"/>
          </a:ln>
        </p:spPr>
      </p:sp>
      <p:sp>
        <p:nvSpPr>
          <p:cNvPr id="41" name="Dot women 36"/>
          <p:cNvSpPr/>
          <p:nvPr/>
        </p:nvSpPr>
        <p:spPr>
          <a:xfrm>
            <a:off x="4677156" y="2619756"/>
            <a:ext cx="182880" cy="182880"/>
          </a:xfrm>
          <a:prstGeom prst="ellipse">
            <a:avLst/>
          </a:prstGeom>
          <a:solidFill>
            <a:srgbClr val="D5DDE6"/>
          </a:solidFill>
          <a:ln w="12700">
            <a:solidFill>
              <a:srgbClr val="D5DDE6"/>
            </a:solidFill>
            <a:prstDash val="solid"/>
          </a:ln>
        </p:spPr>
      </p:sp>
      <p:sp>
        <p:nvSpPr>
          <p:cNvPr id="42" name="Dot women 37"/>
          <p:cNvSpPr/>
          <p:nvPr/>
        </p:nvSpPr>
        <p:spPr>
          <a:xfrm>
            <a:off x="4910328" y="2619756"/>
            <a:ext cx="182880" cy="182880"/>
          </a:xfrm>
          <a:prstGeom prst="ellipse">
            <a:avLst/>
          </a:prstGeom>
          <a:solidFill>
            <a:srgbClr val="D5DDE6"/>
          </a:solidFill>
          <a:ln w="12700">
            <a:solidFill>
              <a:srgbClr val="D5DDE6"/>
            </a:solidFill>
            <a:prstDash val="solid"/>
          </a:ln>
        </p:spPr>
      </p:sp>
      <p:sp>
        <p:nvSpPr>
          <p:cNvPr id="43" name="Dot women 38"/>
          <p:cNvSpPr/>
          <p:nvPr/>
        </p:nvSpPr>
        <p:spPr>
          <a:xfrm>
            <a:off x="5143500" y="2619756"/>
            <a:ext cx="182880" cy="182880"/>
          </a:xfrm>
          <a:prstGeom prst="ellipse">
            <a:avLst/>
          </a:prstGeom>
          <a:solidFill>
            <a:srgbClr val="D5DDE6"/>
          </a:solidFill>
          <a:ln w="12700">
            <a:solidFill>
              <a:srgbClr val="D5DDE6"/>
            </a:solidFill>
            <a:prstDash val="solid"/>
          </a:ln>
        </p:spPr>
      </p:sp>
      <p:sp>
        <p:nvSpPr>
          <p:cNvPr id="44" name="Dot women 39"/>
          <p:cNvSpPr/>
          <p:nvPr/>
        </p:nvSpPr>
        <p:spPr>
          <a:xfrm>
            <a:off x="5376672" y="2619756"/>
            <a:ext cx="182880" cy="182880"/>
          </a:xfrm>
          <a:prstGeom prst="ellipse">
            <a:avLst/>
          </a:prstGeom>
          <a:solidFill>
            <a:srgbClr val="D5DDE6"/>
          </a:solidFill>
          <a:ln w="12700">
            <a:solidFill>
              <a:srgbClr val="D5DDE6"/>
            </a:solidFill>
            <a:prstDash val="solid"/>
          </a:ln>
        </p:spPr>
      </p:sp>
      <p:sp>
        <p:nvSpPr>
          <p:cNvPr id="45" name="Dot women 40"/>
          <p:cNvSpPr/>
          <p:nvPr/>
        </p:nvSpPr>
        <p:spPr>
          <a:xfrm>
            <a:off x="5609844" y="2619756"/>
            <a:ext cx="182880" cy="182880"/>
          </a:xfrm>
          <a:prstGeom prst="ellipse">
            <a:avLst/>
          </a:prstGeom>
          <a:solidFill>
            <a:srgbClr val="D5DDE6"/>
          </a:solidFill>
          <a:ln w="12700">
            <a:solidFill>
              <a:srgbClr val="D5DDE6"/>
            </a:solidFill>
            <a:prstDash val="solid"/>
          </a:ln>
        </p:spPr>
      </p:sp>
      <p:sp>
        <p:nvSpPr>
          <p:cNvPr id="46" name="Dot women 41"/>
          <p:cNvSpPr/>
          <p:nvPr/>
        </p:nvSpPr>
        <p:spPr>
          <a:xfrm>
            <a:off x="3511296" y="2852928"/>
            <a:ext cx="182880" cy="182880"/>
          </a:xfrm>
          <a:prstGeom prst="ellipse">
            <a:avLst/>
          </a:prstGeom>
          <a:solidFill>
            <a:srgbClr val="D5DDE6"/>
          </a:solidFill>
          <a:ln w="12700">
            <a:solidFill>
              <a:srgbClr val="D5DDE6"/>
            </a:solidFill>
            <a:prstDash val="solid"/>
          </a:ln>
        </p:spPr>
      </p:sp>
      <p:sp>
        <p:nvSpPr>
          <p:cNvPr id="47" name="Dot women 42"/>
          <p:cNvSpPr/>
          <p:nvPr/>
        </p:nvSpPr>
        <p:spPr>
          <a:xfrm>
            <a:off x="3744468" y="2852928"/>
            <a:ext cx="182880" cy="182880"/>
          </a:xfrm>
          <a:prstGeom prst="ellipse">
            <a:avLst/>
          </a:prstGeom>
          <a:solidFill>
            <a:srgbClr val="D5DDE6"/>
          </a:solidFill>
          <a:ln w="12700">
            <a:solidFill>
              <a:srgbClr val="D5DDE6"/>
            </a:solidFill>
            <a:prstDash val="solid"/>
          </a:ln>
        </p:spPr>
      </p:sp>
      <p:sp>
        <p:nvSpPr>
          <p:cNvPr id="48" name="Dot women 43"/>
          <p:cNvSpPr/>
          <p:nvPr/>
        </p:nvSpPr>
        <p:spPr>
          <a:xfrm>
            <a:off x="3977640" y="2852928"/>
            <a:ext cx="182880" cy="182880"/>
          </a:xfrm>
          <a:prstGeom prst="ellipse">
            <a:avLst/>
          </a:prstGeom>
          <a:solidFill>
            <a:srgbClr val="D5DDE6"/>
          </a:solidFill>
          <a:ln w="12700">
            <a:solidFill>
              <a:srgbClr val="D5DDE6"/>
            </a:solidFill>
            <a:prstDash val="solid"/>
          </a:ln>
        </p:spPr>
      </p:sp>
      <p:sp>
        <p:nvSpPr>
          <p:cNvPr id="49" name="Dot women 44"/>
          <p:cNvSpPr/>
          <p:nvPr/>
        </p:nvSpPr>
        <p:spPr>
          <a:xfrm>
            <a:off x="4210812" y="2852928"/>
            <a:ext cx="182880" cy="182880"/>
          </a:xfrm>
          <a:prstGeom prst="ellipse">
            <a:avLst/>
          </a:prstGeom>
          <a:solidFill>
            <a:srgbClr val="D5DDE6"/>
          </a:solidFill>
          <a:ln w="12700">
            <a:solidFill>
              <a:srgbClr val="D5DDE6"/>
            </a:solidFill>
            <a:prstDash val="solid"/>
          </a:ln>
        </p:spPr>
      </p:sp>
      <p:sp>
        <p:nvSpPr>
          <p:cNvPr id="50" name="Dot women 45"/>
          <p:cNvSpPr/>
          <p:nvPr/>
        </p:nvSpPr>
        <p:spPr>
          <a:xfrm>
            <a:off x="4443984" y="2852928"/>
            <a:ext cx="182880" cy="182880"/>
          </a:xfrm>
          <a:prstGeom prst="ellipse">
            <a:avLst/>
          </a:prstGeom>
          <a:solidFill>
            <a:srgbClr val="D5DDE6"/>
          </a:solidFill>
          <a:ln w="12700">
            <a:solidFill>
              <a:srgbClr val="D5DDE6"/>
            </a:solidFill>
            <a:prstDash val="solid"/>
          </a:ln>
        </p:spPr>
      </p:sp>
      <p:sp>
        <p:nvSpPr>
          <p:cNvPr id="51" name="Dot women 46"/>
          <p:cNvSpPr/>
          <p:nvPr/>
        </p:nvSpPr>
        <p:spPr>
          <a:xfrm>
            <a:off x="4677156" y="2852928"/>
            <a:ext cx="182880" cy="182880"/>
          </a:xfrm>
          <a:prstGeom prst="ellipse">
            <a:avLst/>
          </a:prstGeom>
          <a:solidFill>
            <a:srgbClr val="D5DDE6"/>
          </a:solidFill>
          <a:ln w="12700">
            <a:solidFill>
              <a:srgbClr val="D5DDE6"/>
            </a:solidFill>
            <a:prstDash val="solid"/>
          </a:ln>
        </p:spPr>
      </p:sp>
      <p:sp>
        <p:nvSpPr>
          <p:cNvPr id="52" name="Dot women 47"/>
          <p:cNvSpPr/>
          <p:nvPr/>
        </p:nvSpPr>
        <p:spPr>
          <a:xfrm>
            <a:off x="4910328" y="2852928"/>
            <a:ext cx="182880" cy="182880"/>
          </a:xfrm>
          <a:prstGeom prst="ellipse">
            <a:avLst/>
          </a:prstGeom>
          <a:solidFill>
            <a:srgbClr val="D5DDE6"/>
          </a:solidFill>
          <a:ln w="12700">
            <a:solidFill>
              <a:srgbClr val="D5DDE6"/>
            </a:solidFill>
            <a:prstDash val="solid"/>
          </a:ln>
        </p:spPr>
      </p:sp>
      <p:sp>
        <p:nvSpPr>
          <p:cNvPr id="53" name="Dot women 48"/>
          <p:cNvSpPr/>
          <p:nvPr/>
        </p:nvSpPr>
        <p:spPr>
          <a:xfrm>
            <a:off x="5143500" y="2852928"/>
            <a:ext cx="182880" cy="182880"/>
          </a:xfrm>
          <a:prstGeom prst="ellipse">
            <a:avLst/>
          </a:prstGeom>
          <a:solidFill>
            <a:srgbClr val="D5DDE6"/>
          </a:solidFill>
          <a:ln w="12700">
            <a:solidFill>
              <a:srgbClr val="D5DDE6"/>
            </a:solidFill>
            <a:prstDash val="solid"/>
          </a:ln>
        </p:spPr>
      </p:sp>
      <p:sp>
        <p:nvSpPr>
          <p:cNvPr id="54" name="Dot women 49"/>
          <p:cNvSpPr/>
          <p:nvPr/>
        </p:nvSpPr>
        <p:spPr>
          <a:xfrm>
            <a:off x="5376672" y="2852928"/>
            <a:ext cx="182880" cy="182880"/>
          </a:xfrm>
          <a:prstGeom prst="ellipse">
            <a:avLst/>
          </a:prstGeom>
          <a:solidFill>
            <a:srgbClr val="D5DDE6"/>
          </a:solidFill>
          <a:ln w="12700">
            <a:solidFill>
              <a:srgbClr val="D5DDE6"/>
            </a:solidFill>
            <a:prstDash val="solid"/>
          </a:ln>
        </p:spPr>
      </p:sp>
      <p:sp>
        <p:nvSpPr>
          <p:cNvPr id="55" name="Dot women 50"/>
          <p:cNvSpPr/>
          <p:nvPr/>
        </p:nvSpPr>
        <p:spPr>
          <a:xfrm>
            <a:off x="5609844" y="2852928"/>
            <a:ext cx="182880" cy="182880"/>
          </a:xfrm>
          <a:prstGeom prst="ellipse">
            <a:avLst/>
          </a:prstGeom>
          <a:solidFill>
            <a:srgbClr val="D5DDE6"/>
          </a:solidFill>
          <a:ln w="12700">
            <a:solidFill>
              <a:srgbClr val="D5DDE6"/>
            </a:solidFill>
            <a:prstDash val="solid"/>
          </a:ln>
        </p:spPr>
      </p:sp>
      <p:sp>
        <p:nvSpPr>
          <p:cNvPr id="56" name="Dot women 51"/>
          <p:cNvSpPr/>
          <p:nvPr/>
        </p:nvSpPr>
        <p:spPr>
          <a:xfrm>
            <a:off x="3511296" y="3086100"/>
            <a:ext cx="182880" cy="182880"/>
          </a:xfrm>
          <a:prstGeom prst="ellipse">
            <a:avLst/>
          </a:prstGeom>
          <a:solidFill>
            <a:srgbClr val="D5DDE6"/>
          </a:solidFill>
          <a:ln w="12700">
            <a:solidFill>
              <a:srgbClr val="D5DDE6"/>
            </a:solidFill>
            <a:prstDash val="solid"/>
          </a:ln>
        </p:spPr>
      </p:sp>
      <p:sp>
        <p:nvSpPr>
          <p:cNvPr id="57" name="Dot women 52"/>
          <p:cNvSpPr/>
          <p:nvPr/>
        </p:nvSpPr>
        <p:spPr>
          <a:xfrm>
            <a:off x="3744468" y="3086100"/>
            <a:ext cx="182880" cy="182880"/>
          </a:xfrm>
          <a:prstGeom prst="ellipse">
            <a:avLst/>
          </a:prstGeom>
          <a:solidFill>
            <a:srgbClr val="D5DDE6"/>
          </a:solidFill>
          <a:ln w="12700">
            <a:solidFill>
              <a:srgbClr val="D5DDE6"/>
            </a:solidFill>
            <a:prstDash val="solid"/>
          </a:ln>
        </p:spPr>
      </p:sp>
      <p:sp>
        <p:nvSpPr>
          <p:cNvPr id="58" name="Dot women 53"/>
          <p:cNvSpPr/>
          <p:nvPr/>
        </p:nvSpPr>
        <p:spPr>
          <a:xfrm>
            <a:off x="3977640" y="3086100"/>
            <a:ext cx="182880" cy="182880"/>
          </a:xfrm>
          <a:prstGeom prst="ellipse">
            <a:avLst/>
          </a:prstGeom>
          <a:solidFill>
            <a:srgbClr val="D5DDE6"/>
          </a:solidFill>
          <a:ln w="12700">
            <a:solidFill>
              <a:srgbClr val="D5DDE6"/>
            </a:solidFill>
            <a:prstDash val="solid"/>
          </a:ln>
        </p:spPr>
      </p:sp>
      <p:sp>
        <p:nvSpPr>
          <p:cNvPr id="59" name="Dot women 54"/>
          <p:cNvSpPr/>
          <p:nvPr/>
        </p:nvSpPr>
        <p:spPr>
          <a:xfrm>
            <a:off x="4210812" y="3086100"/>
            <a:ext cx="182880" cy="182880"/>
          </a:xfrm>
          <a:prstGeom prst="ellipse">
            <a:avLst/>
          </a:prstGeom>
          <a:solidFill>
            <a:srgbClr val="D5DDE6"/>
          </a:solidFill>
          <a:ln w="12700">
            <a:solidFill>
              <a:srgbClr val="D5DDE6"/>
            </a:solidFill>
            <a:prstDash val="solid"/>
          </a:ln>
        </p:spPr>
      </p:sp>
      <p:sp>
        <p:nvSpPr>
          <p:cNvPr id="60" name="Dot women 55"/>
          <p:cNvSpPr/>
          <p:nvPr/>
        </p:nvSpPr>
        <p:spPr>
          <a:xfrm>
            <a:off x="4443984" y="3086100"/>
            <a:ext cx="182880" cy="182880"/>
          </a:xfrm>
          <a:prstGeom prst="ellipse">
            <a:avLst/>
          </a:prstGeom>
          <a:solidFill>
            <a:srgbClr val="D5DDE6"/>
          </a:solidFill>
          <a:ln w="12700">
            <a:solidFill>
              <a:srgbClr val="D5DDE6"/>
            </a:solidFill>
            <a:prstDash val="solid"/>
          </a:ln>
        </p:spPr>
      </p:sp>
      <p:sp>
        <p:nvSpPr>
          <p:cNvPr id="61" name="Dot women 56"/>
          <p:cNvSpPr/>
          <p:nvPr/>
        </p:nvSpPr>
        <p:spPr>
          <a:xfrm>
            <a:off x="4677156" y="3086100"/>
            <a:ext cx="182880" cy="182880"/>
          </a:xfrm>
          <a:prstGeom prst="ellipse">
            <a:avLst/>
          </a:prstGeom>
          <a:solidFill>
            <a:srgbClr val="D5DDE6"/>
          </a:solidFill>
          <a:ln w="12700">
            <a:solidFill>
              <a:srgbClr val="D5DDE6"/>
            </a:solidFill>
            <a:prstDash val="solid"/>
          </a:ln>
        </p:spPr>
      </p:sp>
      <p:sp>
        <p:nvSpPr>
          <p:cNvPr id="62" name="Dot women 57"/>
          <p:cNvSpPr/>
          <p:nvPr/>
        </p:nvSpPr>
        <p:spPr>
          <a:xfrm>
            <a:off x="4910328" y="3086100"/>
            <a:ext cx="182880" cy="182880"/>
          </a:xfrm>
          <a:prstGeom prst="ellipse">
            <a:avLst/>
          </a:prstGeom>
          <a:solidFill>
            <a:srgbClr val="D5DDE6"/>
          </a:solidFill>
          <a:ln w="12700">
            <a:solidFill>
              <a:srgbClr val="D5DDE6"/>
            </a:solidFill>
            <a:prstDash val="solid"/>
          </a:ln>
        </p:spPr>
      </p:sp>
      <p:sp>
        <p:nvSpPr>
          <p:cNvPr id="63" name="Dot women 58"/>
          <p:cNvSpPr/>
          <p:nvPr/>
        </p:nvSpPr>
        <p:spPr>
          <a:xfrm>
            <a:off x="5143500" y="3086100"/>
            <a:ext cx="182880" cy="182880"/>
          </a:xfrm>
          <a:prstGeom prst="ellipse">
            <a:avLst/>
          </a:prstGeom>
          <a:solidFill>
            <a:srgbClr val="D5DDE6"/>
          </a:solidFill>
          <a:ln w="12700">
            <a:solidFill>
              <a:srgbClr val="D5DDE6"/>
            </a:solidFill>
            <a:prstDash val="solid"/>
          </a:ln>
        </p:spPr>
      </p:sp>
      <p:sp>
        <p:nvSpPr>
          <p:cNvPr id="64" name="Dot women 59"/>
          <p:cNvSpPr/>
          <p:nvPr/>
        </p:nvSpPr>
        <p:spPr>
          <a:xfrm>
            <a:off x="5376672" y="3086100"/>
            <a:ext cx="182880" cy="182880"/>
          </a:xfrm>
          <a:prstGeom prst="ellipse">
            <a:avLst/>
          </a:prstGeom>
          <a:solidFill>
            <a:srgbClr val="D5DDE6"/>
          </a:solidFill>
          <a:ln w="12700">
            <a:solidFill>
              <a:srgbClr val="D5DDE6"/>
            </a:solidFill>
            <a:prstDash val="solid"/>
          </a:ln>
        </p:spPr>
      </p:sp>
      <p:sp>
        <p:nvSpPr>
          <p:cNvPr id="65" name="Dot women 60"/>
          <p:cNvSpPr/>
          <p:nvPr/>
        </p:nvSpPr>
        <p:spPr>
          <a:xfrm>
            <a:off x="5609844" y="3086100"/>
            <a:ext cx="182880" cy="182880"/>
          </a:xfrm>
          <a:prstGeom prst="ellipse">
            <a:avLst/>
          </a:prstGeom>
          <a:solidFill>
            <a:srgbClr val="D5DDE6"/>
          </a:solidFill>
          <a:ln w="12700">
            <a:solidFill>
              <a:srgbClr val="D5DDE6"/>
            </a:solidFill>
            <a:prstDash val="solid"/>
          </a:ln>
        </p:spPr>
      </p:sp>
      <p:sp>
        <p:nvSpPr>
          <p:cNvPr id="66" name="Dot women 61"/>
          <p:cNvSpPr/>
          <p:nvPr/>
        </p:nvSpPr>
        <p:spPr>
          <a:xfrm>
            <a:off x="3511296" y="3319272"/>
            <a:ext cx="182880" cy="182880"/>
          </a:xfrm>
          <a:prstGeom prst="ellipse">
            <a:avLst/>
          </a:prstGeom>
          <a:solidFill>
            <a:srgbClr val="D5DDE6"/>
          </a:solidFill>
          <a:ln w="12700">
            <a:solidFill>
              <a:srgbClr val="D5DDE6"/>
            </a:solidFill>
            <a:prstDash val="solid"/>
          </a:ln>
        </p:spPr>
      </p:sp>
      <p:sp>
        <p:nvSpPr>
          <p:cNvPr id="67" name="Dot women 62"/>
          <p:cNvSpPr/>
          <p:nvPr/>
        </p:nvSpPr>
        <p:spPr>
          <a:xfrm>
            <a:off x="3744468" y="3319272"/>
            <a:ext cx="182880" cy="182880"/>
          </a:xfrm>
          <a:prstGeom prst="ellipse">
            <a:avLst/>
          </a:prstGeom>
          <a:solidFill>
            <a:srgbClr val="D5DDE6"/>
          </a:solidFill>
          <a:ln w="12700">
            <a:solidFill>
              <a:srgbClr val="D5DDE6"/>
            </a:solidFill>
            <a:prstDash val="solid"/>
          </a:ln>
        </p:spPr>
      </p:sp>
      <p:sp>
        <p:nvSpPr>
          <p:cNvPr id="68" name="Dot women 63"/>
          <p:cNvSpPr/>
          <p:nvPr/>
        </p:nvSpPr>
        <p:spPr>
          <a:xfrm>
            <a:off x="3977640" y="3319272"/>
            <a:ext cx="182880" cy="182880"/>
          </a:xfrm>
          <a:prstGeom prst="ellipse">
            <a:avLst/>
          </a:prstGeom>
          <a:solidFill>
            <a:srgbClr val="D5DDE6"/>
          </a:solidFill>
          <a:ln w="12700">
            <a:solidFill>
              <a:srgbClr val="D5DDE6"/>
            </a:solidFill>
            <a:prstDash val="solid"/>
          </a:ln>
        </p:spPr>
      </p:sp>
      <p:sp>
        <p:nvSpPr>
          <p:cNvPr id="69" name="Dot women 64"/>
          <p:cNvSpPr/>
          <p:nvPr/>
        </p:nvSpPr>
        <p:spPr>
          <a:xfrm>
            <a:off x="4210812" y="3319272"/>
            <a:ext cx="182880" cy="182880"/>
          </a:xfrm>
          <a:prstGeom prst="ellipse">
            <a:avLst/>
          </a:prstGeom>
          <a:solidFill>
            <a:srgbClr val="D5DDE6"/>
          </a:solidFill>
          <a:ln w="12700">
            <a:solidFill>
              <a:srgbClr val="D5DDE6"/>
            </a:solidFill>
            <a:prstDash val="solid"/>
          </a:ln>
        </p:spPr>
      </p:sp>
      <p:sp>
        <p:nvSpPr>
          <p:cNvPr id="70" name="Dot women 65"/>
          <p:cNvSpPr/>
          <p:nvPr/>
        </p:nvSpPr>
        <p:spPr>
          <a:xfrm>
            <a:off x="4443984" y="3319272"/>
            <a:ext cx="182880" cy="182880"/>
          </a:xfrm>
          <a:prstGeom prst="ellipse">
            <a:avLst/>
          </a:prstGeom>
          <a:solidFill>
            <a:srgbClr val="D5DDE6"/>
          </a:solidFill>
          <a:ln w="12700">
            <a:solidFill>
              <a:srgbClr val="D5DDE6"/>
            </a:solidFill>
            <a:prstDash val="solid"/>
          </a:ln>
        </p:spPr>
      </p:sp>
      <p:sp>
        <p:nvSpPr>
          <p:cNvPr id="71" name="Dot women 66"/>
          <p:cNvSpPr/>
          <p:nvPr/>
        </p:nvSpPr>
        <p:spPr>
          <a:xfrm>
            <a:off x="4677156" y="3319272"/>
            <a:ext cx="182880" cy="182880"/>
          </a:xfrm>
          <a:prstGeom prst="ellipse">
            <a:avLst/>
          </a:prstGeom>
          <a:solidFill>
            <a:srgbClr val="D5DDE6"/>
          </a:solidFill>
          <a:ln w="12700">
            <a:solidFill>
              <a:srgbClr val="D5DDE6"/>
            </a:solidFill>
            <a:prstDash val="solid"/>
          </a:ln>
        </p:spPr>
      </p:sp>
      <p:sp>
        <p:nvSpPr>
          <p:cNvPr id="72" name="Dot women 67"/>
          <p:cNvSpPr/>
          <p:nvPr/>
        </p:nvSpPr>
        <p:spPr>
          <a:xfrm>
            <a:off x="4910328" y="3319272"/>
            <a:ext cx="182880" cy="182880"/>
          </a:xfrm>
          <a:prstGeom prst="ellipse">
            <a:avLst/>
          </a:prstGeom>
          <a:solidFill>
            <a:srgbClr val="D5DDE6"/>
          </a:solidFill>
          <a:ln w="12700">
            <a:solidFill>
              <a:srgbClr val="D5DDE6"/>
            </a:solidFill>
            <a:prstDash val="solid"/>
          </a:ln>
        </p:spPr>
      </p:sp>
      <p:sp>
        <p:nvSpPr>
          <p:cNvPr id="73" name="Dot women 68"/>
          <p:cNvSpPr/>
          <p:nvPr/>
        </p:nvSpPr>
        <p:spPr>
          <a:xfrm>
            <a:off x="5143500" y="3319272"/>
            <a:ext cx="182880" cy="182880"/>
          </a:xfrm>
          <a:prstGeom prst="ellipse">
            <a:avLst/>
          </a:prstGeom>
          <a:solidFill>
            <a:srgbClr val="D5DDE6"/>
          </a:solidFill>
          <a:ln w="12700">
            <a:solidFill>
              <a:srgbClr val="D5DDE6"/>
            </a:solidFill>
            <a:prstDash val="solid"/>
          </a:ln>
        </p:spPr>
      </p:sp>
      <p:sp>
        <p:nvSpPr>
          <p:cNvPr id="74" name="Dot women 69"/>
          <p:cNvSpPr/>
          <p:nvPr/>
        </p:nvSpPr>
        <p:spPr>
          <a:xfrm>
            <a:off x="5376672" y="3319272"/>
            <a:ext cx="182880" cy="182880"/>
          </a:xfrm>
          <a:prstGeom prst="ellipse">
            <a:avLst/>
          </a:prstGeom>
          <a:solidFill>
            <a:srgbClr val="D5DDE6"/>
          </a:solidFill>
          <a:ln w="12700">
            <a:solidFill>
              <a:srgbClr val="D5DDE6"/>
            </a:solidFill>
            <a:prstDash val="solid"/>
          </a:ln>
        </p:spPr>
      </p:sp>
      <p:sp>
        <p:nvSpPr>
          <p:cNvPr id="75" name="Dot women 70"/>
          <p:cNvSpPr/>
          <p:nvPr/>
        </p:nvSpPr>
        <p:spPr>
          <a:xfrm>
            <a:off x="5609844" y="3319272"/>
            <a:ext cx="182880" cy="182880"/>
          </a:xfrm>
          <a:prstGeom prst="ellipse">
            <a:avLst/>
          </a:prstGeom>
          <a:solidFill>
            <a:srgbClr val="D5DDE6"/>
          </a:solidFill>
          <a:ln w="12700">
            <a:solidFill>
              <a:srgbClr val="D5DDE6"/>
            </a:solidFill>
            <a:prstDash val="solid"/>
          </a:ln>
        </p:spPr>
      </p:sp>
      <p:sp>
        <p:nvSpPr>
          <p:cNvPr id="76" name="Dot women 71"/>
          <p:cNvSpPr/>
          <p:nvPr/>
        </p:nvSpPr>
        <p:spPr>
          <a:xfrm>
            <a:off x="3511296" y="3552444"/>
            <a:ext cx="182880" cy="182880"/>
          </a:xfrm>
          <a:prstGeom prst="ellipse">
            <a:avLst/>
          </a:prstGeom>
          <a:solidFill>
            <a:srgbClr val="D5DDE6"/>
          </a:solidFill>
          <a:ln w="12700">
            <a:solidFill>
              <a:srgbClr val="D5DDE6"/>
            </a:solidFill>
            <a:prstDash val="solid"/>
          </a:ln>
        </p:spPr>
      </p:sp>
      <p:sp>
        <p:nvSpPr>
          <p:cNvPr id="77" name="Dot women 72"/>
          <p:cNvSpPr/>
          <p:nvPr/>
        </p:nvSpPr>
        <p:spPr>
          <a:xfrm>
            <a:off x="3744468" y="3552444"/>
            <a:ext cx="182880" cy="182880"/>
          </a:xfrm>
          <a:prstGeom prst="ellipse">
            <a:avLst/>
          </a:prstGeom>
          <a:solidFill>
            <a:srgbClr val="D5DDE6"/>
          </a:solidFill>
          <a:ln w="12700">
            <a:solidFill>
              <a:srgbClr val="D5DDE6"/>
            </a:solidFill>
            <a:prstDash val="solid"/>
          </a:ln>
        </p:spPr>
      </p:sp>
      <p:sp>
        <p:nvSpPr>
          <p:cNvPr id="78" name="Dot women 73"/>
          <p:cNvSpPr/>
          <p:nvPr/>
        </p:nvSpPr>
        <p:spPr>
          <a:xfrm>
            <a:off x="3977640" y="3552444"/>
            <a:ext cx="182880" cy="182880"/>
          </a:xfrm>
          <a:prstGeom prst="ellipse">
            <a:avLst/>
          </a:prstGeom>
          <a:solidFill>
            <a:srgbClr val="D5DDE6"/>
          </a:solidFill>
          <a:ln w="12700">
            <a:solidFill>
              <a:srgbClr val="D5DDE6"/>
            </a:solidFill>
            <a:prstDash val="solid"/>
          </a:ln>
        </p:spPr>
      </p:sp>
      <p:sp>
        <p:nvSpPr>
          <p:cNvPr id="79" name="Dot women 74"/>
          <p:cNvSpPr/>
          <p:nvPr/>
        </p:nvSpPr>
        <p:spPr>
          <a:xfrm>
            <a:off x="4210812" y="3552444"/>
            <a:ext cx="182880" cy="182880"/>
          </a:xfrm>
          <a:prstGeom prst="ellipse">
            <a:avLst/>
          </a:prstGeom>
          <a:solidFill>
            <a:srgbClr val="D5DDE6"/>
          </a:solidFill>
          <a:ln w="12700">
            <a:solidFill>
              <a:srgbClr val="D5DDE6"/>
            </a:solidFill>
            <a:prstDash val="solid"/>
          </a:ln>
        </p:spPr>
      </p:sp>
      <p:sp>
        <p:nvSpPr>
          <p:cNvPr id="80" name="Dot women 75"/>
          <p:cNvSpPr/>
          <p:nvPr/>
        </p:nvSpPr>
        <p:spPr>
          <a:xfrm>
            <a:off x="4443984" y="3552444"/>
            <a:ext cx="182880" cy="182880"/>
          </a:xfrm>
          <a:prstGeom prst="ellipse">
            <a:avLst/>
          </a:prstGeom>
          <a:solidFill>
            <a:srgbClr val="D5DDE6"/>
          </a:solidFill>
          <a:ln w="12700">
            <a:solidFill>
              <a:srgbClr val="D5DDE6"/>
            </a:solidFill>
            <a:prstDash val="solid"/>
          </a:ln>
        </p:spPr>
      </p:sp>
      <p:sp>
        <p:nvSpPr>
          <p:cNvPr id="81" name="Dot women 76"/>
          <p:cNvSpPr/>
          <p:nvPr/>
        </p:nvSpPr>
        <p:spPr>
          <a:xfrm>
            <a:off x="4677156" y="3552444"/>
            <a:ext cx="182880" cy="182880"/>
          </a:xfrm>
          <a:prstGeom prst="ellipse">
            <a:avLst/>
          </a:prstGeom>
          <a:solidFill>
            <a:srgbClr val="D5DDE6"/>
          </a:solidFill>
          <a:ln w="12700">
            <a:solidFill>
              <a:srgbClr val="D5DDE6"/>
            </a:solidFill>
            <a:prstDash val="solid"/>
          </a:ln>
        </p:spPr>
      </p:sp>
      <p:sp>
        <p:nvSpPr>
          <p:cNvPr id="82" name="Dot women 77"/>
          <p:cNvSpPr/>
          <p:nvPr/>
        </p:nvSpPr>
        <p:spPr>
          <a:xfrm>
            <a:off x="4910328" y="3552444"/>
            <a:ext cx="182880" cy="182880"/>
          </a:xfrm>
          <a:prstGeom prst="ellipse">
            <a:avLst/>
          </a:prstGeom>
          <a:solidFill>
            <a:srgbClr val="D5DDE6"/>
          </a:solidFill>
          <a:ln w="12700">
            <a:solidFill>
              <a:srgbClr val="D5DDE6"/>
            </a:solidFill>
            <a:prstDash val="solid"/>
          </a:ln>
        </p:spPr>
      </p:sp>
      <p:sp>
        <p:nvSpPr>
          <p:cNvPr id="83" name="Dot women 78"/>
          <p:cNvSpPr/>
          <p:nvPr/>
        </p:nvSpPr>
        <p:spPr>
          <a:xfrm>
            <a:off x="5143500" y="3552444"/>
            <a:ext cx="182880" cy="182880"/>
          </a:xfrm>
          <a:prstGeom prst="ellipse">
            <a:avLst/>
          </a:prstGeom>
          <a:solidFill>
            <a:srgbClr val="D5DDE6"/>
          </a:solidFill>
          <a:ln w="12700">
            <a:solidFill>
              <a:srgbClr val="D5DDE6"/>
            </a:solidFill>
            <a:prstDash val="solid"/>
          </a:ln>
        </p:spPr>
      </p:sp>
      <p:sp>
        <p:nvSpPr>
          <p:cNvPr id="84" name="Dot women 79"/>
          <p:cNvSpPr/>
          <p:nvPr/>
        </p:nvSpPr>
        <p:spPr>
          <a:xfrm>
            <a:off x="5376672" y="3552444"/>
            <a:ext cx="182880" cy="182880"/>
          </a:xfrm>
          <a:prstGeom prst="ellipse">
            <a:avLst/>
          </a:prstGeom>
          <a:solidFill>
            <a:srgbClr val="D5DDE6"/>
          </a:solidFill>
          <a:ln w="12700">
            <a:solidFill>
              <a:srgbClr val="D5DDE6"/>
            </a:solidFill>
            <a:prstDash val="solid"/>
          </a:ln>
        </p:spPr>
      </p:sp>
      <p:sp>
        <p:nvSpPr>
          <p:cNvPr id="85" name="Dot women 80"/>
          <p:cNvSpPr/>
          <p:nvPr/>
        </p:nvSpPr>
        <p:spPr>
          <a:xfrm>
            <a:off x="5609844" y="3552444"/>
            <a:ext cx="182880" cy="182880"/>
          </a:xfrm>
          <a:prstGeom prst="ellipse">
            <a:avLst/>
          </a:prstGeom>
          <a:solidFill>
            <a:srgbClr val="D5DDE6"/>
          </a:solidFill>
          <a:ln w="12700">
            <a:solidFill>
              <a:srgbClr val="D5DDE6"/>
            </a:solidFill>
            <a:prstDash val="solid"/>
          </a:ln>
        </p:spPr>
      </p:sp>
      <p:sp>
        <p:nvSpPr>
          <p:cNvPr id="86" name="Dot women 81"/>
          <p:cNvSpPr/>
          <p:nvPr/>
        </p:nvSpPr>
        <p:spPr>
          <a:xfrm>
            <a:off x="3511296" y="3785616"/>
            <a:ext cx="182880" cy="182880"/>
          </a:xfrm>
          <a:prstGeom prst="ellipse">
            <a:avLst/>
          </a:prstGeom>
          <a:solidFill>
            <a:srgbClr val="D5DDE6"/>
          </a:solidFill>
          <a:ln w="12700">
            <a:solidFill>
              <a:srgbClr val="D5DDE6"/>
            </a:solidFill>
            <a:prstDash val="solid"/>
          </a:ln>
        </p:spPr>
      </p:sp>
      <p:sp>
        <p:nvSpPr>
          <p:cNvPr id="87" name="Dot women 82"/>
          <p:cNvSpPr/>
          <p:nvPr/>
        </p:nvSpPr>
        <p:spPr>
          <a:xfrm>
            <a:off x="3744468" y="3785616"/>
            <a:ext cx="182880" cy="182880"/>
          </a:xfrm>
          <a:prstGeom prst="ellipse">
            <a:avLst/>
          </a:prstGeom>
          <a:solidFill>
            <a:srgbClr val="D5DDE6"/>
          </a:solidFill>
          <a:ln w="12700">
            <a:solidFill>
              <a:srgbClr val="D5DDE6"/>
            </a:solidFill>
            <a:prstDash val="solid"/>
          </a:ln>
        </p:spPr>
      </p:sp>
      <p:sp>
        <p:nvSpPr>
          <p:cNvPr id="88" name="Dot women 83"/>
          <p:cNvSpPr/>
          <p:nvPr/>
        </p:nvSpPr>
        <p:spPr>
          <a:xfrm>
            <a:off x="3977640" y="3785616"/>
            <a:ext cx="182880" cy="182880"/>
          </a:xfrm>
          <a:prstGeom prst="ellipse">
            <a:avLst/>
          </a:prstGeom>
          <a:solidFill>
            <a:srgbClr val="D5DDE6"/>
          </a:solidFill>
          <a:ln w="12700">
            <a:solidFill>
              <a:srgbClr val="D5DDE6"/>
            </a:solidFill>
            <a:prstDash val="solid"/>
          </a:ln>
        </p:spPr>
      </p:sp>
      <p:sp>
        <p:nvSpPr>
          <p:cNvPr id="89" name="Dot women 84"/>
          <p:cNvSpPr/>
          <p:nvPr/>
        </p:nvSpPr>
        <p:spPr>
          <a:xfrm>
            <a:off x="4210812" y="3785616"/>
            <a:ext cx="182880" cy="182880"/>
          </a:xfrm>
          <a:prstGeom prst="ellipse">
            <a:avLst/>
          </a:prstGeom>
          <a:solidFill>
            <a:srgbClr val="D5DDE6"/>
          </a:solidFill>
          <a:ln w="12700">
            <a:solidFill>
              <a:srgbClr val="D5DDE6"/>
            </a:solidFill>
            <a:prstDash val="solid"/>
          </a:ln>
        </p:spPr>
      </p:sp>
      <p:sp>
        <p:nvSpPr>
          <p:cNvPr id="90" name="Dot women 85"/>
          <p:cNvSpPr/>
          <p:nvPr/>
        </p:nvSpPr>
        <p:spPr>
          <a:xfrm>
            <a:off x="4443984" y="3785616"/>
            <a:ext cx="182880" cy="182880"/>
          </a:xfrm>
          <a:prstGeom prst="ellipse">
            <a:avLst/>
          </a:prstGeom>
          <a:solidFill>
            <a:srgbClr val="D5DDE6"/>
          </a:solidFill>
          <a:ln w="12700">
            <a:solidFill>
              <a:srgbClr val="D5DDE6"/>
            </a:solidFill>
            <a:prstDash val="solid"/>
          </a:ln>
        </p:spPr>
      </p:sp>
      <p:sp>
        <p:nvSpPr>
          <p:cNvPr id="91" name="Dot women 86"/>
          <p:cNvSpPr/>
          <p:nvPr/>
        </p:nvSpPr>
        <p:spPr>
          <a:xfrm>
            <a:off x="4677156" y="3785616"/>
            <a:ext cx="182880" cy="182880"/>
          </a:xfrm>
          <a:prstGeom prst="ellipse">
            <a:avLst/>
          </a:prstGeom>
          <a:solidFill>
            <a:srgbClr val="D5DDE6"/>
          </a:solidFill>
          <a:ln w="12700">
            <a:solidFill>
              <a:srgbClr val="D5DDE6"/>
            </a:solidFill>
            <a:prstDash val="solid"/>
          </a:ln>
        </p:spPr>
      </p:sp>
      <p:sp>
        <p:nvSpPr>
          <p:cNvPr id="92" name="Dot women 87"/>
          <p:cNvSpPr/>
          <p:nvPr/>
        </p:nvSpPr>
        <p:spPr>
          <a:xfrm>
            <a:off x="4910328" y="3785616"/>
            <a:ext cx="182880" cy="182880"/>
          </a:xfrm>
          <a:prstGeom prst="ellipse">
            <a:avLst/>
          </a:prstGeom>
          <a:solidFill>
            <a:srgbClr val="D5DDE6"/>
          </a:solidFill>
          <a:ln w="12700">
            <a:solidFill>
              <a:srgbClr val="D5DDE6"/>
            </a:solidFill>
            <a:prstDash val="solid"/>
          </a:ln>
        </p:spPr>
      </p:sp>
      <p:sp>
        <p:nvSpPr>
          <p:cNvPr id="93" name="Dot women 88"/>
          <p:cNvSpPr/>
          <p:nvPr/>
        </p:nvSpPr>
        <p:spPr>
          <a:xfrm>
            <a:off x="5143500" y="3785616"/>
            <a:ext cx="182880" cy="182880"/>
          </a:xfrm>
          <a:prstGeom prst="ellipse">
            <a:avLst/>
          </a:prstGeom>
          <a:solidFill>
            <a:srgbClr val="D5DDE6"/>
          </a:solidFill>
          <a:ln w="12700">
            <a:solidFill>
              <a:srgbClr val="D5DDE6"/>
            </a:solidFill>
            <a:prstDash val="solid"/>
          </a:ln>
        </p:spPr>
      </p:sp>
      <p:sp>
        <p:nvSpPr>
          <p:cNvPr id="94" name="Dot women 89"/>
          <p:cNvSpPr/>
          <p:nvPr/>
        </p:nvSpPr>
        <p:spPr>
          <a:xfrm>
            <a:off x="5376672" y="3785616"/>
            <a:ext cx="182880" cy="182880"/>
          </a:xfrm>
          <a:prstGeom prst="ellipse">
            <a:avLst/>
          </a:prstGeom>
          <a:solidFill>
            <a:srgbClr val="D5DDE6"/>
          </a:solidFill>
          <a:ln w="12700">
            <a:solidFill>
              <a:srgbClr val="D5DDE6"/>
            </a:solidFill>
            <a:prstDash val="solid"/>
          </a:ln>
        </p:spPr>
      </p:sp>
      <p:sp>
        <p:nvSpPr>
          <p:cNvPr id="95" name="Dot women 90"/>
          <p:cNvSpPr/>
          <p:nvPr/>
        </p:nvSpPr>
        <p:spPr>
          <a:xfrm>
            <a:off x="5609844" y="3785616"/>
            <a:ext cx="182880" cy="182880"/>
          </a:xfrm>
          <a:prstGeom prst="ellipse">
            <a:avLst/>
          </a:prstGeom>
          <a:solidFill>
            <a:srgbClr val="D5DDE6"/>
          </a:solidFill>
          <a:ln w="12700">
            <a:solidFill>
              <a:srgbClr val="D5DDE6"/>
            </a:solidFill>
            <a:prstDash val="solid"/>
          </a:ln>
        </p:spPr>
      </p:sp>
      <p:sp>
        <p:nvSpPr>
          <p:cNvPr id="96" name="Dot women 91"/>
          <p:cNvSpPr/>
          <p:nvPr/>
        </p:nvSpPr>
        <p:spPr>
          <a:xfrm>
            <a:off x="3511296" y="4018788"/>
            <a:ext cx="182880" cy="182880"/>
          </a:xfrm>
          <a:prstGeom prst="ellipse">
            <a:avLst/>
          </a:prstGeom>
          <a:solidFill>
            <a:srgbClr val="D5DDE6"/>
          </a:solidFill>
          <a:ln w="12700">
            <a:solidFill>
              <a:srgbClr val="D5DDE6"/>
            </a:solidFill>
            <a:prstDash val="solid"/>
          </a:ln>
        </p:spPr>
      </p:sp>
      <p:sp>
        <p:nvSpPr>
          <p:cNvPr id="97" name="Dot women 92"/>
          <p:cNvSpPr/>
          <p:nvPr/>
        </p:nvSpPr>
        <p:spPr>
          <a:xfrm>
            <a:off x="3744468" y="4018788"/>
            <a:ext cx="182880" cy="182880"/>
          </a:xfrm>
          <a:prstGeom prst="ellipse">
            <a:avLst/>
          </a:prstGeom>
          <a:solidFill>
            <a:srgbClr val="D5DDE6"/>
          </a:solidFill>
          <a:ln w="12700">
            <a:solidFill>
              <a:srgbClr val="D5DDE6"/>
            </a:solidFill>
            <a:prstDash val="solid"/>
          </a:ln>
        </p:spPr>
      </p:sp>
      <p:sp>
        <p:nvSpPr>
          <p:cNvPr id="98" name="Dot women 93"/>
          <p:cNvSpPr/>
          <p:nvPr/>
        </p:nvSpPr>
        <p:spPr>
          <a:xfrm>
            <a:off x="3977640" y="4018788"/>
            <a:ext cx="182880" cy="182880"/>
          </a:xfrm>
          <a:prstGeom prst="ellipse">
            <a:avLst/>
          </a:prstGeom>
          <a:solidFill>
            <a:srgbClr val="D5DDE6"/>
          </a:solidFill>
          <a:ln w="12700">
            <a:solidFill>
              <a:srgbClr val="D5DDE6"/>
            </a:solidFill>
            <a:prstDash val="solid"/>
          </a:ln>
        </p:spPr>
      </p:sp>
      <p:sp>
        <p:nvSpPr>
          <p:cNvPr id="99" name="Dot women 94"/>
          <p:cNvSpPr/>
          <p:nvPr/>
        </p:nvSpPr>
        <p:spPr>
          <a:xfrm>
            <a:off x="4210812" y="4018788"/>
            <a:ext cx="182880" cy="182880"/>
          </a:xfrm>
          <a:prstGeom prst="ellipse">
            <a:avLst/>
          </a:prstGeom>
          <a:solidFill>
            <a:srgbClr val="D5DDE6"/>
          </a:solidFill>
          <a:ln w="12700">
            <a:solidFill>
              <a:srgbClr val="D5DDE6"/>
            </a:solidFill>
            <a:prstDash val="solid"/>
          </a:ln>
        </p:spPr>
      </p:sp>
      <p:sp>
        <p:nvSpPr>
          <p:cNvPr id="100" name="Dot women 95"/>
          <p:cNvSpPr/>
          <p:nvPr/>
        </p:nvSpPr>
        <p:spPr>
          <a:xfrm>
            <a:off x="4443984" y="4018788"/>
            <a:ext cx="182880" cy="182880"/>
          </a:xfrm>
          <a:prstGeom prst="ellipse">
            <a:avLst/>
          </a:prstGeom>
          <a:solidFill>
            <a:srgbClr val="D5DDE6"/>
          </a:solidFill>
          <a:ln w="12700">
            <a:solidFill>
              <a:srgbClr val="D5DDE6"/>
            </a:solidFill>
            <a:prstDash val="solid"/>
          </a:ln>
        </p:spPr>
      </p:sp>
      <p:sp>
        <p:nvSpPr>
          <p:cNvPr id="101" name="Dot women 96"/>
          <p:cNvSpPr/>
          <p:nvPr/>
        </p:nvSpPr>
        <p:spPr>
          <a:xfrm>
            <a:off x="4677156" y="4018788"/>
            <a:ext cx="182880" cy="182880"/>
          </a:xfrm>
          <a:prstGeom prst="ellipse">
            <a:avLst/>
          </a:prstGeom>
          <a:solidFill>
            <a:srgbClr val="D5DDE6"/>
          </a:solidFill>
          <a:ln w="12700">
            <a:solidFill>
              <a:srgbClr val="D5DDE6"/>
            </a:solidFill>
            <a:prstDash val="solid"/>
          </a:ln>
        </p:spPr>
      </p:sp>
      <p:sp>
        <p:nvSpPr>
          <p:cNvPr id="102" name="Dot women 97"/>
          <p:cNvSpPr/>
          <p:nvPr/>
        </p:nvSpPr>
        <p:spPr>
          <a:xfrm>
            <a:off x="4910328" y="4018788"/>
            <a:ext cx="182880" cy="182880"/>
          </a:xfrm>
          <a:prstGeom prst="ellipse">
            <a:avLst/>
          </a:prstGeom>
          <a:solidFill>
            <a:srgbClr val="D5DDE6"/>
          </a:solidFill>
          <a:ln w="12700">
            <a:solidFill>
              <a:srgbClr val="D5DDE6"/>
            </a:solidFill>
            <a:prstDash val="solid"/>
          </a:ln>
        </p:spPr>
      </p:sp>
      <p:sp>
        <p:nvSpPr>
          <p:cNvPr id="103" name="Dot women 98"/>
          <p:cNvSpPr/>
          <p:nvPr/>
        </p:nvSpPr>
        <p:spPr>
          <a:xfrm>
            <a:off x="5143500" y="4018788"/>
            <a:ext cx="182880" cy="182880"/>
          </a:xfrm>
          <a:prstGeom prst="ellipse">
            <a:avLst/>
          </a:prstGeom>
          <a:solidFill>
            <a:srgbClr val="D5DDE6"/>
          </a:solidFill>
          <a:ln w="12700">
            <a:solidFill>
              <a:srgbClr val="D5DDE6"/>
            </a:solidFill>
            <a:prstDash val="solid"/>
          </a:ln>
        </p:spPr>
      </p:sp>
      <p:sp>
        <p:nvSpPr>
          <p:cNvPr id="104" name="Dot women 99"/>
          <p:cNvSpPr/>
          <p:nvPr/>
        </p:nvSpPr>
        <p:spPr>
          <a:xfrm>
            <a:off x="5376672" y="4018788"/>
            <a:ext cx="182880" cy="182880"/>
          </a:xfrm>
          <a:prstGeom prst="ellipse">
            <a:avLst/>
          </a:prstGeom>
          <a:solidFill>
            <a:srgbClr val="D5DDE6"/>
          </a:solidFill>
          <a:ln w="12700">
            <a:solidFill>
              <a:srgbClr val="D5DDE6"/>
            </a:solidFill>
            <a:prstDash val="solid"/>
          </a:ln>
        </p:spPr>
      </p:sp>
      <p:sp>
        <p:nvSpPr>
          <p:cNvPr id="105" name="Dot women 100"/>
          <p:cNvSpPr/>
          <p:nvPr/>
        </p:nvSpPr>
        <p:spPr>
          <a:xfrm>
            <a:off x="5609844" y="4018788"/>
            <a:ext cx="182880" cy="182880"/>
          </a:xfrm>
          <a:prstGeom prst="ellipse">
            <a:avLst/>
          </a:prstGeom>
          <a:solidFill>
            <a:srgbClr val="D5DDE6"/>
          </a:solidFill>
          <a:ln w="12700">
            <a:solidFill>
              <a:srgbClr val="D5DDE6"/>
            </a:solidFill>
            <a:prstDash val="solid"/>
          </a:ln>
        </p:spPr>
      </p:sp>
      <p:sp>
        <p:nvSpPr>
          <p:cNvPr id="106" name="Card 2.2%"/>
          <p:cNvSpPr/>
          <p:nvPr/>
        </p:nvSpPr>
        <p:spPr>
          <a:xfrm>
            <a:off x="6263640" y="1691640"/>
            <a:ext cx="5257800" cy="3840480"/>
          </a:xfrm>
          <a:prstGeom prst="roundRect">
            <a:avLst>
              <a:gd name="adj" fmla="val 2857"/>
            </a:avLst>
          </a:prstGeom>
          <a:solidFill>
            <a:srgbClr val="FFFFFF"/>
          </a:solidFill>
          <a:ln w="12700">
            <a:solidFill>
              <a:srgbClr val="FFFFFF"/>
            </a:solidFill>
            <a:prstDash val="solid"/>
          </a:ln>
        </p:spPr>
      </p:sp>
      <p:sp>
        <p:nvSpPr>
          <p:cNvPr id="107" name="Text 105"/>
          <p:cNvSpPr txBox="1"/>
          <p:nvPr/>
        </p:nvSpPr>
        <p:spPr>
          <a:xfrm>
            <a:off x="6537960" y="2103120"/>
            <a:ext cx="2286000" cy="1097280"/>
          </a:xfrm>
          <a:prstGeom prst="rect">
            <a:avLst/>
          </a:prstGeom>
          <a:noFill/>
          <a:ln/>
        </p:spPr>
        <p:txBody>
          <a:bodyPr wrap="square" lIns="0" tIns="0" rIns="0" bIns="0" rtlCol="0" anchor="t"/>
          <a:lstStyle/>
          <a:p>
            <a:pPr indent="0" marL="0">
              <a:buNone/>
            </a:pPr>
            <a:r>
              <a:rPr lang="en-US" sz="5000" b="1" dirty="0">
                <a:solidFill>
                  <a:srgbClr val="1F5FB8"/>
                </a:solidFill>
                <a:latin typeface="Arial" pitchFamily="34" charset="0"/>
                <a:ea typeface="Arial" pitchFamily="34" charset="-122"/>
                <a:cs typeface="Arial" pitchFamily="34" charset="-120"/>
              </a:rPr>
              <a:t>2.2%</a:t>
            </a:r>
            <a:endParaRPr lang="en-US" sz="5000" dirty="0"/>
          </a:p>
        </p:txBody>
      </p:sp>
      <p:sp>
        <p:nvSpPr>
          <p:cNvPr id="108" name="Text 106"/>
          <p:cNvSpPr txBox="1"/>
          <p:nvPr/>
        </p:nvSpPr>
        <p:spPr>
          <a:xfrm>
            <a:off x="6537960" y="3291840"/>
            <a:ext cx="2194560" cy="1463040"/>
          </a:xfrm>
          <a:prstGeom prst="rect">
            <a:avLst/>
          </a:prstGeom>
          <a:noFill/>
          <a:ln/>
        </p:spPr>
        <p:txBody>
          <a:bodyPr wrap="square" lIns="0" tIns="0" rIns="0" bIns="0" rtlCol="0" anchor="t"/>
          <a:lstStyle/>
          <a:p>
            <a:pPr indent="0" marL="0">
              <a:buNone/>
            </a:pPr>
            <a:r>
              <a:rPr lang="en-US" sz="1500" b="1" dirty="0">
                <a:solidFill>
                  <a:srgbClr val="0D1B2A"/>
                </a:solidFill>
                <a:latin typeface="Arial" pitchFamily="34" charset="0"/>
                <a:ea typeface="Arial" pitchFamily="34" charset="-122"/>
                <a:cs typeface="Arial" pitchFamily="34" charset="-120"/>
              </a:rPr>
              <a:t>of assaults on men were by a spouse or partner</a:t>
            </a:r>
            <a:endParaRPr lang="en-US" sz="1500" dirty="0"/>
          </a:p>
        </p:txBody>
      </p:sp>
      <p:sp>
        <p:nvSpPr>
          <p:cNvPr id="109" name="Dot men 1"/>
          <p:cNvSpPr/>
          <p:nvPr/>
        </p:nvSpPr>
        <p:spPr>
          <a:xfrm>
            <a:off x="8961120" y="1920240"/>
            <a:ext cx="182880" cy="182880"/>
          </a:xfrm>
          <a:prstGeom prst="ellipse">
            <a:avLst/>
          </a:prstGeom>
          <a:solidFill>
            <a:srgbClr val="1F5FB8"/>
          </a:solidFill>
          <a:ln w="12700">
            <a:solidFill>
              <a:srgbClr val="1F5FB8"/>
            </a:solidFill>
            <a:prstDash val="solid"/>
          </a:ln>
        </p:spPr>
      </p:sp>
      <p:sp>
        <p:nvSpPr>
          <p:cNvPr id="110" name="Dot men 2"/>
          <p:cNvSpPr/>
          <p:nvPr/>
        </p:nvSpPr>
        <p:spPr>
          <a:xfrm>
            <a:off x="9194292" y="1920240"/>
            <a:ext cx="182880" cy="182880"/>
          </a:xfrm>
          <a:prstGeom prst="ellipse">
            <a:avLst/>
          </a:prstGeom>
          <a:solidFill>
            <a:srgbClr val="1F5FB8"/>
          </a:solidFill>
          <a:ln w="12700">
            <a:solidFill>
              <a:srgbClr val="1F5FB8"/>
            </a:solidFill>
            <a:prstDash val="solid"/>
          </a:ln>
        </p:spPr>
      </p:sp>
      <p:sp>
        <p:nvSpPr>
          <p:cNvPr id="111" name="Dot men 3"/>
          <p:cNvSpPr/>
          <p:nvPr/>
        </p:nvSpPr>
        <p:spPr>
          <a:xfrm>
            <a:off x="9427464" y="1920240"/>
            <a:ext cx="182880" cy="182880"/>
          </a:xfrm>
          <a:prstGeom prst="ellipse">
            <a:avLst/>
          </a:prstGeom>
          <a:solidFill>
            <a:srgbClr val="D5DDE6"/>
          </a:solidFill>
          <a:ln w="12700">
            <a:solidFill>
              <a:srgbClr val="D5DDE6"/>
            </a:solidFill>
            <a:prstDash val="solid"/>
          </a:ln>
        </p:spPr>
      </p:sp>
      <p:sp>
        <p:nvSpPr>
          <p:cNvPr id="112" name="Dot men 4"/>
          <p:cNvSpPr/>
          <p:nvPr/>
        </p:nvSpPr>
        <p:spPr>
          <a:xfrm>
            <a:off x="9660636" y="1920240"/>
            <a:ext cx="182880" cy="182880"/>
          </a:xfrm>
          <a:prstGeom prst="ellipse">
            <a:avLst/>
          </a:prstGeom>
          <a:solidFill>
            <a:srgbClr val="D5DDE6"/>
          </a:solidFill>
          <a:ln w="12700">
            <a:solidFill>
              <a:srgbClr val="D5DDE6"/>
            </a:solidFill>
            <a:prstDash val="solid"/>
          </a:ln>
        </p:spPr>
      </p:sp>
      <p:sp>
        <p:nvSpPr>
          <p:cNvPr id="113" name="Dot men 5"/>
          <p:cNvSpPr/>
          <p:nvPr/>
        </p:nvSpPr>
        <p:spPr>
          <a:xfrm>
            <a:off x="9893808" y="1920240"/>
            <a:ext cx="182880" cy="182880"/>
          </a:xfrm>
          <a:prstGeom prst="ellipse">
            <a:avLst/>
          </a:prstGeom>
          <a:solidFill>
            <a:srgbClr val="D5DDE6"/>
          </a:solidFill>
          <a:ln w="12700">
            <a:solidFill>
              <a:srgbClr val="D5DDE6"/>
            </a:solidFill>
            <a:prstDash val="solid"/>
          </a:ln>
        </p:spPr>
      </p:sp>
      <p:sp>
        <p:nvSpPr>
          <p:cNvPr id="114" name="Dot men 6"/>
          <p:cNvSpPr/>
          <p:nvPr/>
        </p:nvSpPr>
        <p:spPr>
          <a:xfrm>
            <a:off x="10126980" y="1920240"/>
            <a:ext cx="182880" cy="182880"/>
          </a:xfrm>
          <a:prstGeom prst="ellipse">
            <a:avLst/>
          </a:prstGeom>
          <a:solidFill>
            <a:srgbClr val="D5DDE6"/>
          </a:solidFill>
          <a:ln w="12700">
            <a:solidFill>
              <a:srgbClr val="D5DDE6"/>
            </a:solidFill>
            <a:prstDash val="solid"/>
          </a:ln>
        </p:spPr>
      </p:sp>
      <p:sp>
        <p:nvSpPr>
          <p:cNvPr id="115" name="Dot men 7"/>
          <p:cNvSpPr/>
          <p:nvPr/>
        </p:nvSpPr>
        <p:spPr>
          <a:xfrm>
            <a:off x="10360152" y="1920240"/>
            <a:ext cx="182880" cy="182880"/>
          </a:xfrm>
          <a:prstGeom prst="ellipse">
            <a:avLst/>
          </a:prstGeom>
          <a:solidFill>
            <a:srgbClr val="D5DDE6"/>
          </a:solidFill>
          <a:ln w="12700">
            <a:solidFill>
              <a:srgbClr val="D5DDE6"/>
            </a:solidFill>
            <a:prstDash val="solid"/>
          </a:ln>
        </p:spPr>
      </p:sp>
      <p:sp>
        <p:nvSpPr>
          <p:cNvPr id="116" name="Dot men 8"/>
          <p:cNvSpPr/>
          <p:nvPr/>
        </p:nvSpPr>
        <p:spPr>
          <a:xfrm>
            <a:off x="10593324" y="1920240"/>
            <a:ext cx="182880" cy="182880"/>
          </a:xfrm>
          <a:prstGeom prst="ellipse">
            <a:avLst/>
          </a:prstGeom>
          <a:solidFill>
            <a:srgbClr val="D5DDE6"/>
          </a:solidFill>
          <a:ln w="12700">
            <a:solidFill>
              <a:srgbClr val="D5DDE6"/>
            </a:solidFill>
            <a:prstDash val="solid"/>
          </a:ln>
        </p:spPr>
      </p:sp>
      <p:sp>
        <p:nvSpPr>
          <p:cNvPr id="117" name="Dot men 9"/>
          <p:cNvSpPr/>
          <p:nvPr/>
        </p:nvSpPr>
        <p:spPr>
          <a:xfrm>
            <a:off x="10826496" y="1920240"/>
            <a:ext cx="182880" cy="182880"/>
          </a:xfrm>
          <a:prstGeom prst="ellipse">
            <a:avLst/>
          </a:prstGeom>
          <a:solidFill>
            <a:srgbClr val="D5DDE6"/>
          </a:solidFill>
          <a:ln w="12700">
            <a:solidFill>
              <a:srgbClr val="D5DDE6"/>
            </a:solidFill>
            <a:prstDash val="solid"/>
          </a:ln>
        </p:spPr>
      </p:sp>
      <p:sp>
        <p:nvSpPr>
          <p:cNvPr id="118" name="Dot men 10"/>
          <p:cNvSpPr/>
          <p:nvPr/>
        </p:nvSpPr>
        <p:spPr>
          <a:xfrm>
            <a:off x="11059668" y="1920240"/>
            <a:ext cx="182880" cy="182880"/>
          </a:xfrm>
          <a:prstGeom prst="ellipse">
            <a:avLst/>
          </a:prstGeom>
          <a:solidFill>
            <a:srgbClr val="D5DDE6"/>
          </a:solidFill>
          <a:ln w="12700">
            <a:solidFill>
              <a:srgbClr val="D5DDE6"/>
            </a:solidFill>
            <a:prstDash val="solid"/>
          </a:ln>
        </p:spPr>
      </p:sp>
      <p:sp>
        <p:nvSpPr>
          <p:cNvPr id="119" name="Dot men 11"/>
          <p:cNvSpPr/>
          <p:nvPr/>
        </p:nvSpPr>
        <p:spPr>
          <a:xfrm>
            <a:off x="8961120" y="2153412"/>
            <a:ext cx="182880" cy="182880"/>
          </a:xfrm>
          <a:prstGeom prst="ellipse">
            <a:avLst/>
          </a:prstGeom>
          <a:solidFill>
            <a:srgbClr val="D5DDE6"/>
          </a:solidFill>
          <a:ln w="12700">
            <a:solidFill>
              <a:srgbClr val="D5DDE6"/>
            </a:solidFill>
            <a:prstDash val="solid"/>
          </a:ln>
        </p:spPr>
      </p:sp>
      <p:sp>
        <p:nvSpPr>
          <p:cNvPr id="120" name="Dot men 12"/>
          <p:cNvSpPr/>
          <p:nvPr/>
        </p:nvSpPr>
        <p:spPr>
          <a:xfrm>
            <a:off x="9194292" y="2153412"/>
            <a:ext cx="182880" cy="182880"/>
          </a:xfrm>
          <a:prstGeom prst="ellipse">
            <a:avLst/>
          </a:prstGeom>
          <a:solidFill>
            <a:srgbClr val="D5DDE6"/>
          </a:solidFill>
          <a:ln w="12700">
            <a:solidFill>
              <a:srgbClr val="D5DDE6"/>
            </a:solidFill>
            <a:prstDash val="solid"/>
          </a:ln>
        </p:spPr>
      </p:sp>
      <p:sp>
        <p:nvSpPr>
          <p:cNvPr id="121" name="Dot men 13"/>
          <p:cNvSpPr/>
          <p:nvPr/>
        </p:nvSpPr>
        <p:spPr>
          <a:xfrm>
            <a:off x="9427464" y="2153412"/>
            <a:ext cx="182880" cy="182880"/>
          </a:xfrm>
          <a:prstGeom prst="ellipse">
            <a:avLst/>
          </a:prstGeom>
          <a:solidFill>
            <a:srgbClr val="D5DDE6"/>
          </a:solidFill>
          <a:ln w="12700">
            <a:solidFill>
              <a:srgbClr val="D5DDE6"/>
            </a:solidFill>
            <a:prstDash val="solid"/>
          </a:ln>
        </p:spPr>
      </p:sp>
      <p:sp>
        <p:nvSpPr>
          <p:cNvPr id="122" name="Dot men 14"/>
          <p:cNvSpPr/>
          <p:nvPr/>
        </p:nvSpPr>
        <p:spPr>
          <a:xfrm>
            <a:off x="9660636" y="2153412"/>
            <a:ext cx="182880" cy="182880"/>
          </a:xfrm>
          <a:prstGeom prst="ellipse">
            <a:avLst/>
          </a:prstGeom>
          <a:solidFill>
            <a:srgbClr val="D5DDE6"/>
          </a:solidFill>
          <a:ln w="12700">
            <a:solidFill>
              <a:srgbClr val="D5DDE6"/>
            </a:solidFill>
            <a:prstDash val="solid"/>
          </a:ln>
        </p:spPr>
      </p:sp>
      <p:sp>
        <p:nvSpPr>
          <p:cNvPr id="123" name="Dot men 15"/>
          <p:cNvSpPr/>
          <p:nvPr/>
        </p:nvSpPr>
        <p:spPr>
          <a:xfrm>
            <a:off x="9893808" y="2153412"/>
            <a:ext cx="182880" cy="182880"/>
          </a:xfrm>
          <a:prstGeom prst="ellipse">
            <a:avLst/>
          </a:prstGeom>
          <a:solidFill>
            <a:srgbClr val="D5DDE6"/>
          </a:solidFill>
          <a:ln w="12700">
            <a:solidFill>
              <a:srgbClr val="D5DDE6"/>
            </a:solidFill>
            <a:prstDash val="solid"/>
          </a:ln>
        </p:spPr>
      </p:sp>
      <p:sp>
        <p:nvSpPr>
          <p:cNvPr id="124" name="Dot men 16"/>
          <p:cNvSpPr/>
          <p:nvPr/>
        </p:nvSpPr>
        <p:spPr>
          <a:xfrm>
            <a:off x="10126980" y="2153412"/>
            <a:ext cx="182880" cy="182880"/>
          </a:xfrm>
          <a:prstGeom prst="ellipse">
            <a:avLst/>
          </a:prstGeom>
          <a:solidFill>
            <a:srgbClr val="D5DDE6"/>
          </a:solidFill>
          <a:ln w="12700">
            <a:solidFill>
              <a:srgbClr val="D5DDE6"/>
            </a:solidFill>
            <a:prstDash val="solid"/>
          </a:ln>
        </p:spPr>
      </p:sp>
      <p:sp>
        <p:nvSpPr>
          <p:cNvPr id="125" name="Dot men 17"/>
          <p:cNvSpPr/>
          <p:nvPr/>
        </p:nvSpPr>
        <p:spPr>
          <a:xfrm>
            <a:off x="10360152" y="2153412"/>
            <a:ext cx="182880" cy="182880"/>
          </a:xfrm>
          <a:prstGeom prst="ellipse">
            <a:avLst/>
          </a:prstGeom>
          <a:solidFill>
            <a:srgbClr val="D5DDE6"/>
          </a:solidFill>
          <a:ln w="12700">
            <a:solidFill>
              <a:srgbClr val="D5DDE6"/>
            </a:solidFill>
            <a:prstDash val="solid"/>
          </a:ln>
        </p:spPr>
      </p:sp>
      <p:sp>
        <p:nvSpPr>
          <p:cNvPr id="126" name="Dot men 18"/>
          <p:cNvSpPr/>
          <p:nvPr/>
        </p:nvSpPr>
        <p:spPr>
          <a:xfrm>
            <a:off x="10593324" y="2153412"/>
            <a:ext cx="182880" cy="182880"/>
          </a:xfrm>
          <a:prstGeom prst="ellipse">
            <a:avLst/>
          </a:prstGeom>
          <a:solidFill>
            <a:srgbClr val="D5DDE6"/>
          </a:solidFill>
          <a:ln w="12700">
            <a:solidFill>
              <a:srgbClr val="D5DDE6"/>
            </a:solidFill>
            <a:prstDash val="solid"/>
          </a:ln>
        </p:spPr>
      </p:sp>
      <p:sp>
        <p:nvSpPr>
          <p:cNvPr id="127" name="Dot men 19"/>
          <p:cNvSpPr/>
          <p:nvPr/>
        </p:nvSpPr>
        <p:spPr>
          <a:xfrm>
            <a:off x="10826496" y="2153412"/>
            <a:ext cx="182880" cy="182880"/>
          </a:xfrm>
          <a:prstGeom prst="ellipse">
            <a:avLst/>
          </a:prstGeom>
          <a:solidFill>
            <a:srgbClr val="D5DDE6"/>
          </a:solidFill>
          <a:ln w="12700">
            <a:solidFill>
              <a:srgbClr val="D5DDE6"/>
            </a:solidFill>
            <a:prstDash val="solid"/>
          </a:ln>
        </p:spPr>
      </p:sp>
      <p:sp>
        <p:nvSpPr>
          <p:cNvPr id="128" name="Dot men 20"/>
          <p:cNvSpPr/>
          <p:nvPr/>
        </p:nvSpPr>
        <p:spPr>
          <a:xfrm>
            <a:off x="11059668" y="2153412"/>
            <a:ext cx="182880" cy="182880"/>
          </a:xfrm>
          <a:prstGeom prst="ellipse">
            <a:avLst/>
          </a:prstGeom>
          <a:solidFill>
            <a:srgbClr val="D5DDE6"/>
          </a:solidFill>
          <a:ln w="12700">
            <a:solidFill>
              <a:srgbClr val="D5DDE6"/>
            </a:solidFill>
            <a:prstDash val="solid"/>
          </a:ln>
        </p:spPr>
      </p:sp>
      <p:sp>
        <p:nvSpPr>
          <p:cNvPr id="129" name="Dot men 21"/>
          <p:cNvSpPr/>
          <p:nvPr/>
        </p:nvSpPr>
        <p:spPr>
          <a:xfrm>
            <a:off x="8961120" y="2386584"/>
            <a:ext cx="182880" cy="182880"/>
          </a:xfrm>
          <a:prstGeom prst="ellipse">
            <a:avLst/>
          </a:prstGeom>
          <a:solidFill>
            <a:srgbClr val="D5DDE6"/>
          </a:solidFill>
          <a:ln w="12700">
            <a:solidFill>
              <a:srgbClr val="D5DDE6"/>
            </a:solidFill>
            <a:prstDash val="solid"/>
          </a:ln>
        </p:spPr>
      </p:sp>
      <p:sp>
        <p:nvSpPr>
          <p:cNvPr id="130" name="Dot men 22"/>
          <p:cNvSpPr/>
          <p:nvPr/>
        </p:nvSpPr>
        <p:spPr>
          <a:xfrm>
            <a:off x="9194292" y="2386584"/>
            <a:ext cx="182880" cy="182880"/>
          </a:xfrm>
          <a:prstGeom prst="ellipse">
            <a:avLst/>
          </a:prstGeom>
          <a:solidFill>
            <a:srgbClr val="D5DDE6"/>
          </a:solidFill>
          <a:ln w="12700">
            <a:solidFill>
              <a:srgbClr val="D5DDE6"/>
            </a:solidFill>
            <a:prstDash val="solid"/>
          </a:ln>
        </p:spPr>
      </p:sp>
      <p:sp>
        <p:nvSpPr>
          <p:cNvPr id="131" name="Dot men 23"/>
          <p:cNvSpPr/>
          <p:nvPr/>
        </p:nvSpPr>
        <p:spPr>
          <a:xfrm>
            <a:off x="9427464" y="2386584"/>
            <a:ext cx="182880" cy="182880"/>
          </a:xfrm>
          <a:prstGeom prst="ellipse">
            <a:avLst/>
          </a:prstGeom>
          <a:solidFill>
            <a:srgbClr val="D5DDE6"/>
          </a:solidFill>
          <a:ln w="12700">
            <a:solidFill>
              <a:srgbClr val="D5DDE6"/>
            </a:solidFill>
            <a:prstDash val="solid"/>
          </a:ln>
        </p:spPr>
      </p:sp>
      <p:sp>
        <p:nvSpPr>
          <p:cNvPr id="132" name="Dot men 24"/>
          <p:cNvSpPr/>
          <p:nvPr/>
        </p:nvSpPr>
        <p:spPr>
          <a:xfrm>
            <a:off x="9660636" y="2386584"/>
            <a:ext cx="182880" cy="182880"/>
          </a:xfrm>
          <a:prstGeom prst="ellipse">
            <a:avLst/>
          </a:prstGeom>
          <a:solidFill>
            <a:srgbClr val="D5DDE6"/>
          </a:solidFill>
          <a:ln w="12700">
            <a:solidFill>
              <a:srgbClr val="D5DDE6"/>
            </a:solidFill>
            <a:prstDash val="solid"/>
          </a:ln>
        </p:spPr>
      </p:sp>
      <p:sp>
        <p:nvSpPr>
          <p:cNvPr id="133" name="Dot men 25"/>
          <p:cNvSpPr/>
          <p:nvPr/>
        </p:nvSpPr>
        <p:spPr>
          <a:xfrm>
            <a:off x="9893808" y="2386584"/>
            <a:ext cx="182880" cy="182880"/>
          </a:xfrm>
          <a:prstGeom prst="ellipse">
            <a:avLst/>
          </a:prstGeom>
          <a:solidFill>
            <a:srgbClr val="D5DDE6"/>
          </a:solidFill>
          <a:ln w="12700">
            <a:solidFill>
              <a:srgbClr val="D5DDE6"/>
            </a:solidFill>
            <a:prstDash val="solid"/>
          </a:ln>
        </p:spPr>
      </p:sp>
      <p:sp>
        <p:nvSpPr>
          <p:cNvPr id="134" name="Dot men 26"/>
          <p:cNvSpPr/>
          <p:nvPr/>
        </p:nvSpPr>
        <p:spPr>
          <a:xfrm>
            <a:off x="10126980" y="2386584"/>
            <a:ext cx="182880" cy="182880"/>
          </a:xfrm>
          <a:prstGeom prst="ellipse">
            <a:avLst/>
          </a:prstGeom>
          <a:solidFill>
            <a:srgbClr val="D5DDE6"/>
          </a:solidFill>
          <a:ln w="12700">
            <a:solidFill>
              <a:srgbClr val="D5DDE6"/>
            </a:solidFill>
            <a:prstDash val="solid"/>
          </a:ln>
        </p:spPr>
      </p:sp>
      <p:sp>
        <p:nvSpPr>
          <p:cNvPr id="135" name="Dot men 27"/>
          <p:cNvSpPr/>
          <p:nvPr/>
        </p:nvSpPr>
        <p:spPr>
          <a:xfrm>
            <a:off x="10360152" y="2386584"/>
            <a:ext cx="182880" cy="182880"/>
          </a:xfrm>
          <a:prstGeom prst="ellipse">
            <a:avLst/>
          </a:prstGeom>
          <a:solidFill>
            <a:srgbClr val="D5DDE6"/>
          </a:solidFill>
          <a:ln w="12700">
            <a:solidFill>
              <a:srgbClr val="D5DDE6"/>
            </a:solidFill>
            <a:prstDash val="solid"/>
          </a:ln>
        </p:spPr>
      </p:sp>
      <p:sp>
        <p:nvSpPr>
          <p:cNvPr id="136" name="Dot men 28"/>
          <p:cNvSpPr/>
          <p:nvPr/>
        </p:nvSpPr>
        <p:spPr>
          <a:xfrm>
            <a:off x="10593324" y="2386584"/>
            <a:ext cx="182880" cy="182880"/>
          </a:xfrm>
          <a:prstGeom prst="ellipse">
            <a:avLst/>
          </a:prstGeom>
          <a:solidFill>
            <a:srgbClr val="D5DDE6"/>
          </a:solidFill>
          <a:ln w="12700">
            <a:solidFill>
              <a:srgbClr val="D5DDE6"/>
            </a:solidFill>
            <a:prstDash val="solid"/>
          </a:ln>
        </p:spPr>
      </p:sp>
      <p:sp>
        <p:nvSpPr>
          <p:cNvPr id="137" name="Dot men 29"/>
          <p:cNvSpPr/>
          <p:nvPr/>
        </p:nvSpPr>
        <p:spPr>
          <a:xfrm>
            <a:off x="10826496" y="2386584"/>
            <a:ext cx="182880" cy="182880"/>
          </a:xfrm>
          <a:prstGeom prst="ellipse">
            <a:avLst/>
          </a:prstGeom>
          <a:solidFill>
            <a:srgbClr val="D5DDE6"/>
          </a:solidFill>
          <a:ln w="12700">
            <a:solidFill>
              <a:srgbClr val="D5DDE6"/>
            </a:solidFill>
            <a:prstDash val="solid"/>
          </a:ln>
        </p:spPr>
      </p:sp>
      <p:sp>
        <p:nvSpPr>
          <p:cNvPr id="138" name="Dot men 30"/>
          <p:cNvSpPr/>
          <p:nvPr/>
        </p:nvSpPr>
        <p:spPr>
          <a:xfrm>
            <a:off x="11059668" y="2386584"/>
            <a:ext cx="182880" cy="182880"/>
          </a:xfrm>
          <a:prstGeom prst="ellipse">
            <a:avLst/>
          </a:prstGeom>
          <a:solidFill>
            <a:srgbClr val="D5DDE6"/>
          </a:solidFill>
          <a:ln w="12700">
            <a:solidFill>
              <a:srgbClr val="D5DDE6"/>
            </a:solidFill>
            <a:prstDash val="solid"/>
          </a:ln>
        </p:spPr>
      </p:sp>
      <p:sp>
        <p:nvSpPr>
          <p:cNvPr id="139" name="Dot men 31"/>
          <p:cNvSpPr/>
          <p:nvPr/>
        </p:nvSpPr>
        <p:spPr>
          <a:xfrm>
            <a:off x="8961120" y="2619756"/>
            <a:ext cx="182880" cy="182880"/>
          </a:xfrm>
          <a:prstGeom prst="ellipse">
            <a:avLst/>
          </a:prstGeom>
          <a:solidFill>
            <a:srgbClr val="D5DDE6"/>
          </a:solidFill>
          <a:ln w="12700">
            <a:solidFill>
              <a:srgbClr val="D5DDE6"/>
            </a:solidFill>
            <a:prstDash val="solid"/>
          </a:ln>
        </p:spPr>
      </p:sp>
      <p:sp>
        <p:nvSpPr>
          <p:cNvPr id="140" name="Dot men 32"/>
          <p:cNvSpPr/>
          <p:nvPr/>
        </p:nvSpPr>
        <p:spPr>
          <a:xfrm>
            <a:off x="9194292" y="2619756"/>
            <a:ext cx="182880" cy="182880"/>
          </a:xfrm>
          <a:prstGeom prst="ellipse">
            <a:avLst/>
          </a:prstGeom>
          <a:solidFill>
            <a:srgbClr val="D5DDE6"/>
          </a:solidFill>
          <a:ln w="12700">
            <a:solidFill>
              <a:srgbClr val="D5DDE6"/>
            </a:solidFill>
            <a:prstDash val="solid"/>
          </a:ln>
        </p:spPr>
      </p:sp>
      <p:sp>
        <p:nvSpPr>
          <p:cNvPr id="141" name="Dot men 33"/>
          <p:cNvSpPr/>
          <p:nvPr/>
        </p:nvSpPr>
        <p:spPr>
          <a:xfrm>
            <a:off x="9427464" y="2619756"/>
            <a:ext cx="182880" cy="182880"/>
          </a:xfrm>
          <a:prstGeom prst="ellipse">
            <a:avLst/>
          </a:prstGeom>
          <a:solidFill>
            <a:srgbClr val="D5DDE6"/>
          </a:solidFill>
          <a:ln w="12700">
            <a:solidFill>
              <a:srgbClr val="D5DDE6"/>
            </a:solidFill>
            <a:prstDash val="solid"/>
          </a:ln>
        </p:spPr>
      </p:sp>
      <p:sp>
        <p:nvSpPr>
          <p:cNvPr id="142" name="Dot men 34"/>
          <p:cNvSpPr/>
          <p:nvPr/>
        </p:nvSpPr>
        <p:spPr>
          <a:xfrm>
            <a:off x="9660636" y="2619756"/>
            <a:ext cx="182880" cy="182880"/>
          </a:xfrm>
          <a:prstGeom prst="ellipse">
            <a:avLst/>
          </a:prstGeom>
          <a:solidFill>
            <a:srgbClr val="D5DDE6"/>
          </a:solidFill>
          <a:ln w="12700">
            <a:solidFill>
              <a:srgbClr val="D5DDE6"/>
            </a:solidFill>
            <a:prstDash val="solid"/>
          </a:ln>
        </p:spPr>
      </p:sp>
      <p:sp>
        <p:nvSpPr>
          <p:cNvPr id="143" name="Dot men 35"/>
          <p:cNvSpPr/>
          <p:nvPr/>
        </p:nvSpPr>
        <p:spPr>
          <a:xfrm>
            <a:off x="9893808" y="2619756"/>
            <a:ext cx="182880" cy="182880"/>
          </a:xfrm>
          <a:prstGeom prst="ellipse">
            <a:avLst/>
          </a:prstGeom>
          <a:solidFill>
            <a:srgbClr val="D5DDE6"/>
          </a:solidFill>
          <a:ln w="12700">
            <a:solidFill>
              <a:srgbClr val="D5DDE6"/>
            </a:solidFill>
            <a:prstDash val="solid"/>
          </a:ln>
        </p:spPr>
      </p:sp>
      <p:sp>
        <p:nvSpPr>
          <p:cNvPr id="144" name="Dot men 36"/>
          <p:cNvSpPr/>
          <p:nvPr/>
        </p:nvSpPr>
        <p:spPr>
          <a:xfrm>
            <a:off x="10126980" y="2619756"/>
            <a:ext cx="182880" cy="182880"/>
          </a:xfrm>
          <a:prstGeom prst="ellipse">
            <a:avLst/>
          </a:prstGeom>
          <a:solidFill>
            <a:srgbClr val="D5DDE6"/>
          </a:solidFill>
          <a:ln w="12700">
            <a:solidFill>
              <a:srgbClr val="D5DDE6"/>
            </a:solidFill>
            <a:prstDash val="solid"/>
          </a:ln>
        </p:spPr>
      </p:sp>
      <p:sp>
        <p:nvSpPr>
          <p:cNvPr id="145" name="Dot men 37"/>
          <p:cNvSpPr/>
          <p:nvPr/>
        </p:nvSpPr>
        <p:spPr>
          <a:xfrm>
            <a:off x="10360152" y="2619756"/>
            <a:ext cx="182880" cy="182880"/>
          </a:xfrm>
          <a:prstGeom prst="ellipse">
            <a:avLst/>
          </a:prstGeom>
          <a:solidFill>
            <a:srgbClr val="D5DDE6"/>
          </a:solidFill>
          <a:ln w="12700">
            <a:solidFill>
              <a:srgbClr val="D5DDE6"/>
            </a:solidFill>
            <a:prstDash val="solid"/>
          </a:ln>
        </p:spPr>
      </p:sp>
      <p:sp>
        <p:nvSpPr>
          <p:cNvPr id="146" name="Dot men 38"/>
          <p:cNvSpPr/>
          <p:nvPr/>
        </p:nvSpPr>
        <p:spPr>
          <a:xfrm>
            <a:off x="10593324" y="2619756"/>
            <a:ext cx="182880" cy="182880"/>
          </a:xfrm>
          <a:prstGeom prst="ellipse">
            <a:avLst/>
          </a:prstGeom>
          <a:solidFill>
            <a:srgbClr val="D5DDE6"/>
          </a:solidFill>
          <a:ln w="12700">
            <a:solidFill>
              <a:srgbClr val="D5DDE6"/>
            </a:solidFill>
            <a:prstDash val="solid"/>
          </a:ln>
        </p:spPr>
      </p:sp>
      <p:sp>
        <p:nvSpPr>
          <p:cNvPr id="147" name="Dot men 39"/>
          <p:cNvSpPr/>
          <p:nvPr/>
        </p:nvSpPr>
        <p:spPr>
          <a:xfrm>
            <a:off x="10826496" y="2619756"/>
            <a:ext cx="182880" cy="182880"/>
          </a:xfrm>
          <a:prstGeom prst="ellipse">
            <a:avLst/>
          </a:prstGeom>
          <a:solidFill>
            <a:srgbClr val="D5DDE6"/>
          </a:solidFill>
          <a:ln w="12700">
            <a:solidFill>
              <a:srgbClr val="D5DDE6"/>
            </a:solidFill>
            <a:prstDash val="solid"/>
          </a:ln>
        </p:spPr>
      </p:sp>
      <p:sp>
        <p:nvSpPr>
          <p:cNvPr id="148" name="Dot men 40"/>
          <p:cNvSpPr/>
          <p:nvPr/>
        </p:nvSpPr>
        <p:spPr>
          <a:xfrm>
            <a:off x="11059668" y="2619756"/>
            <a:ext cx="182880" cy="182880"/>
          </a:xfrm>
          <a:prstGeom prst="ellipse">
            <a:avLst/>
          </a:prstGeom>
          <a:solidFill>
            <a:srgbClr val="D5DDE6"/>
          </a:solidFill>
          <a:ln w="12700">
            <a:solidFill>
              <a:srgbClr val="D5DDE6"/>
            </a:solidFill>
            <a:prstDash val="solid"/>
          </a:ln>
        </p:spPr>
      </p:sp>
      <p:sp>
        <p:nvSpPr>
          <p:cNvPr id="149" name="Dot men 41"/>
          <p:cNvSpPr/>
          <p:nvPr/>
        </p:nvSpPr>
        <p:spPr>
          <a:xfrm>
            <a:off x="8961120" y="2852928"/>
            <a:ext cx="182880" cy="182880"/>
          </a:xfrm>
          <a:prstGeom prst="ellipse">
            <a:avLst/>
          </a:prstGeom>
          <a:solidFill>
            <a:srgbClr val="D5DDE6"/>
          </a:solidFill>
          <a:ln w="12700">
            <a:solidFill>
              <a:srgbClr val="D5DDE6"/>
            </a:solidFill>
            <a:prstDash val="solid"/>
          </a:ln>
        </p:spPr>
      </p:sp>
      <p:sp>
        <p:nvSpPr>
          <p:cNvPr id="150" name="Dot men 42"/>
          <p:cNvSpPr/>
          <p:nvPr/>
        </p:nvSpPr>
        <p:spPr>
          <a:xfrm>
            <a:off x="9194292" y="2852928"/>
            <a:ext cx="182880" cy="182880"/>
          </a:xfrm>
          <a:prstGeom prst="ellipse">
            <a:avLst/>
          </a:prstGeom>
          <a:solidFill>
            <a:srgbClr val="D5DDE6"/>
          </a:solidFill>
          <a:ln w="12700">
            <a:solidFill>
              <a:srgbClr val="D5DDE6"/>
            </a:solidFill>
            <a:prstDash val="solid"/>
          </a:ln>
        </p:spPr>
      </p:sp>
      <p:sp>
        <p:nvSpPr>
          <p:cNvPr id="151" name="Dot men 43"/>
          <p:cNvSpPr/>
          <p:nvPr/>
        </p:nvSpPr>
        <p:spPr>
          <a:xfrm>
            <a:off x="9427464" y="2852928"/>
            <a:ext cx="182880" cy="182880"/>
          </a:xfrm>
          <a:prstGeom prst="ellipse">
            <a:avLst/>
          </a:prstGeom>
          <a:solidFill>
            <a:srgbClr val="D5DDE6"/>
          </a:solidFill>
          <a:ln w="12700">
            <a:solidFill>
              <a:srgbClr val="D5DDE6"/>
            </a:solidFill>
            <a:prstDash val="solid"/>
          </a:ln>
        </p:spPr>
      </p:sp>
      <p:sp>
        <p:nvSpPr>
          <p:cNvPr id="152" name="Dot men 44"/>
          <p:cNvSpPr/>
          <p:nvPr/>
        </p:nvSpPr>
        <p:spPr>
          <a:xfrm>
            <a:off x="9660636" y="2852928"/>
            <a:ext cx="182880" cy="182880"/>
          </a:xfrm>
          <a:prstGeom prst="ellipse">
            <a:avLst/>
          </a:prstGeom>
          <a:solidFill>
            <a:srgbClr val="D5DDE6"/>
          </a:solidFill>
          <a:ln w="12700">
            <a:solidFill>
              <a:srgbClr val="D5DDE6"/>
            </a:solidFill>
            <a:prstDash val="solid"/>
          </a:ln>
        </p:spPr>
      </p:sp>
      <p:sp>
        <p:nvSpPr>
          <p:cNvPr id="153" name="Dot men 45"/>
          <p:cNvSpPr/>
          <p:nvPr/>
        </p:nvSpPr>
        <p:spPr>
          <a:xfrm>
            <a:off x="9893808" y="2852928"/>
            <a:ext cx="182880" cy="182880"/>
          </a:xfrm>
          <a:prstGeom prst="ellipse">
            <a:avLst/>
          </a:prstGeom>
          <a:solidFill>
            <a:srgbClr val="D5DDE6"/>
          </a:solidFill>
          <a:ln w="12700">
            <a:solidFill>
              <a:srgbClr val="D5DDE6"/>
            </a:solidFill>
            <a:prstDash val="solid"/>
          </a:ln>
        </p:spPr>
      </p:sp>
      <p:sp>
        <p:nvSpPr>
          <p:cNvPr id="154" name="Dot men 46"/>
          <p:cNvSpPr/>
          <p:nvPr/>
        </p:nvSpPr>
        <p:spPr>
          <a:xfrm>
            <a:off x="10126980" y="2852928"/>
            <a:ext cx="182880" cy="182880"/>
          </a:xfrm>
          <a:prstGeom prst="ellipse">
            <a:avLst/>
          </a:prstGeom>
          <a:solidFill>
            <a:srgbClr val="D5DDE6"/>
          </a:solidFill>
          <a:ln w="12700">
            <a:solidFill>
              <a:srgbClr val="D5DDE6"/>
            </a:solidFill>
            <a:prstDash val="solid"/>
          </a:ln>
        </p:spPr>
      </p:sp>
      <p:sp>
        <p:nvSpPr>
          <p:cNvPr id="155" name="Dot men 47"/>
          <p:cNvSpPr/>
          <p:nvPr/>
        </p:nvSpPr>
        <p:spPr>
          <a:xfrm>
            <a:off x="10360152" y="2852928"/>
            <a:ext cx="182880" cy="182880"/>
          </a:xfrm>
          <a:prstGeom prst="ellipse">
            <a:avLst/>
          </a:prstGeom>
          <a:solidFill>
            <a:srgbClr val="D5DDE6"/>
          </a:solidFill>
          <a:ln w="12700">
            <a:solidFill>
              <a:srgbClr val="D5DDE6"/>
            </a:solidFill>
            <a:prstDash val="solid"/>
          </a:ln>
        </p:spPr>
      </p:sp>
      <p:sp>
        <p:nvSpPr>
          <p:cNvPr id="156" name="Dot men 48"/>
          <p:cNvSpPr/>
          <p:nvPr/>
        </p:nvSpPr>
        <p:spPr>
          <a:xfrm>
            <a:off x="10593324" y="2852928"/>
            <a:ext cx="182880" cy="182880"/>
          </a:xfrm>
          <a:prstGeom prst="ellipse">
            <a:avLst/>
          </a:prstGeom>
          <a:solidFill>
            <a:srgbClr val="D5DDE6"/>
          </a:solidFill>
          <a:ln w="12700">
            <a:solidFill>
              <a:srgbClr val="D5DDE6"/>
            </a:solidFill>
            <a:prstDash val="solid"/>
          </a:ln>
        </p:spPr>
      </p:sp>
      <p:sp>
        <p:nvSpPr>
          <p:cNvPr id="157" name="Dot men 49"/>
          <p:cNvSpPr/>
          <p:nvPr/>
        </p:nvSpPr>
        <p:spPr>
          <a:xfrm>
            <a:off x="10826496" y="2852928"/>
            <a:ext cx="182880" cy="182880"/>
          </a:xfrm>
          <a:prstGeom prst="ellipse">
            <a:avLst/>
          </a:prstGeom>
          <a:solidFill>
            <a:srgbClr val="D5DDE6"/>
          </a:solidFill>
          <a:ln w="12700">
            <a:solidFill>
              <a:srgbClr val="D5DDE6"/>
            </a:solidFill>
            <a:prstDash val="solid"/>
          </a:ln>
        </p:spPr>
      </p:sp>
      <p:sp>
        <p:nvSpPr>
          <p:cNvPr id="158" name="Dot men 50"/>
          <p:cNvSpPr/>
          <p:nvPr/>
        </p:nvSpPr>
        <p:spPr>
          <a:xfrm>
            <a:off x="11059668" y="2852928"/>
            <a:ext cx="182880" cy="182880"/>
          </a:xfrm>
          <a:prstGeom prst="ellipse">
            <a:avLst/>
          </a:prstGeom>
          <a:solidFill>
            <a:srgbClr val="D5DDE6"/>
          </a:solidFill>
          <a:ln w="12700">
            <a:solidFill>
              <a:srgbClr val="D5DDE6"/>
            </a:solidFill>
            <a:prstDash val="solid"/>
          </a:ln>
        </p:spPr>
      </p:sp>
      <p:sp>
        <p:nvSpPr>
          <p:cNvPr id="159" name="Dot men 51"/>
          <p:cNvSpPr/>
          <p:nvPr/>
        </p:nvSpPr>
        <p:spPr>
          <a:xfrm>
            <a:off x="8961120" y="3086100"/>
            <a:ext cx="182880" cy="182880"/>
          </a:xfrm>
          <a:prstGeom prst="ellipse">
            <a:avLst/>
          </a:prstGeom>
          <a:solidFill>
            <a:srgbClr val="D5DDE6"/>
          </a:solidFill>
          <a:ln w="12700">
            <a:solidFill>
              <a:srgbClr val="D5DDE6"/>
            </a:solidFill>
            <a:prstDash val="solid"/>
          </a:ln>
        </p:spPr>
      </p:sp>
      <p:sp>
        <p:nvSpPr>
          <p:cNvPr id="160" name="Dot men 52"/>
          <p:cNvSpPr/>
          <p:nvPr/>
        </p:nvSpPr>
        <p:spPr>
          <a:xfrm>
            <a:off x="9194292" y="3086100"/>
            <a:ext cx="182880" cy="182880"/>
          </a:xfrm>
          <a:prstGeom prst="ellipse">
            <a:avLst/>
          </a:prstGeom>
          <a:solidFill>
            <a:srgbClr val="D5DDE6"/>
          </a:solidFill>
          <a:ln w="12700">
            <a:solidFill>
              <a:srgbClr val="D5DDE6"/>
            </a:solidFill>
            <a:prstDash val="solid"/>
          </a:ln>
        </p:spPr>
      </p:sp>
      <p:sp>
        <p:nvSpPr>
          <p:cNvPr id="161" name="Dot men 53"/>
          <p:cNvSpPr/>
          <p:nvPr/>
        </p:nvSpPr>
        <p:spPr>
          <a:xfrm>
            <a:off x="9427464" y="3086100"/>
            <a:ext cx="182880" cy="182880"/>
          </a:xfrm>
          <a:prstGeom prst="ellipse">
            <a:avLst/>
          </a:prstGeom>
          <a:solidFill>
            <a:srgbClr val="D5DDE6"/>
          </a:solidFill>
          <a:ln w="12700">
            <a:solidFill>
              <a:srgbClr val="D5DDE6"/>
            </a:solidFill>
            <a:prstDash val="solid"/>
          </a:ln>
        </p:spPr>
      </p:sp>
      <p:sp>
        <p:nvSpPr>
          <p:cNvPr id="162" name="Dot men 54"/>
          <p:cNvSpPr/>
          <p:nvPr/>
        </p:nvSpPr>
        <p:spPr>
          <a:xfrm>
            <a:off x="9660636" y="3086100"/>
            <a:ext cx="182880" cy="182880"/>
          </a:xfrm>
          <a:prstGeom prst="ellipse">
            <a:avLst/>
          </a:prstGeom>
          <a:solidFill>
            <a:srgbClr val="D5DDE6"/>
          </a:solidFill>
          <a:ln w="12700">
            <a:solidFill>
              <a:srgbClr val="D5DDE6"/>
            </a:solidFill>
            <a:prstDash val="solid"/>
          </a:ln>
        </p:spPr>
      </p:sp>
      <p:sp>
        <p:nvSpPr>
          <p:cNvPr id="163" name="Dot men 55"/>
          <p:cNvSpPr/>
          <p:nvPr/>
        </p:nvSpPr>
        <p:spPr>
          <a:xfrm>
            <a:off x="9893808" y="3086100"/>
            <a:ext cx="182880" cy="182880"/>
          </a:xfrm>
          <a:prstGeom prst="ellipse">
            <a:avLst/>
          </a:prstGeom>
          <a:solidFill>
            <a:srgbClr val="D5DDE6"/>
          </a:solidFill>
          <a:ln w="12700">
            <a:solidFill>
              <a:srgbClr val="D5DDE6"/>
            </a:solidFill>
            <a:prstDash val="solid"/>
          </a:ln>
        </p:spPr>
      </p:sp>
      <p:sp>
        <p:nvSpPr>
          <p:cNvPr id="164" name="Dot men 56"/>
          <p:cNvSpPr/>
          <p:nvPr/>
        </p:nvSpPr>
        <p:spPr>
          <a:xfrm>
            <a:off x="10126980" y="3086100"/>
            <a:ext cx="182880" cy="182880"/>
          </a:xfrm>
          <a:prstGeom prst="ellipse">
            <a:avLst/>
          </a:prstGeom>
          <a:solidFill>
            <a:srgbClr val="D5DDE6"/>
          </a:solidFill>
          <a:ln w="12700">
            <a:solidFill>
              <a:srgbClr val="D5DDE6"/>
            </a:solidFill>
            <a:prstDash val="solid"/>
          </a:ln>
        </p:spPr>
      </p:sp>
      <p:sp>
        <p:nvSpPr>
          <p:cNvPr id="165" name="Dot men 57"/>
          <p:cNvSpPr/>
          <p:nvPr/>
        </p:nvSpPr>
        <p:spPr>
          <a:xfrm>
            <a:off x="10360152" y="3086100"/>
            <a:ext cx="182880" cy="182880"/>
          </a:xfrm>
          <a:prstGeom prst="ellipse">
            <a:avLst/>
          </a:prstGeom>
          <a:solidFill>
            <a:srgbClr val="D5DDE6"/>
          </a:solidFill>
          <a:ln w="12700">
            <a:solidFill>
              <a:srgbClr val="D5DDE6"/>
            </a:solidFill>
            <a:prstDash val="solid"/>
          </a:ln>
        </p:spPr>
      </p:sp>
      <p:sp>
        <p:nvSpPr>
          <p:cNvPr id="166" name="Dot men 58"/>
          <p:cNvSpPr/>
          <p:nvPr/>
        </p:nvSpPr>
        <p:spPr>
          <a:xfrm>
            <a:off x="10593324" y="3086100"/>
            <a:ext cx="182880" cy="182880"/>
          </a:xfrm>
          <a:prstGeom prst="ellipse">
            <a:avLst/>
          </a:prstGeom>
          <a:solidFill>
            <a:srgbClr val="D5DDE6"/>
          </a:solidFill>
          <a:ln w="12700">
            <a:solidFill>
              <a:srgbClr val="D5DDE6"/>
            </a:solidFill>
            <a:prstDash val="solid"/>
          </a:ln>
        </p:spPr>
      </p:sp>
      <p:sp>
        <p:nvSpPr>
          <p:cNvPr id="167" name="Dot men 59"/>
          <p:cNvSpPr/>
          <p:nvPr/>
        </p:nvSpPr>
        <p:spPr>
          <a:xfrm>
            <a:off x="10826496" y="3086100"/>
            <a:ext cx="182880" cy="182880"/>
          </a:xfrm>
          <a:prstGeom prst="ellipse">
            <a:avLst/>
          </a:prstGeom>
          <a:solidFill>
            <a:srgbClr val="D5DDE6"/>
          </a:solidFill>
          <a:ln w="12700">
            <a:solidFill>
              <a:srgbClr val="D5DDE6"/>
            </a:solidFill>
            <a:prstDash val="solid"/>
          </a:ln>
        </p:spPr>
      </p:sp>
      <p:sp>
        <p:nvSpPr>
          <p:cNvPr id="168" name="Dot men 60"/>
          <p:cNvSpPr/>
          <p:nvPr/>
        </p:nvSpPr>
        <p:spPr>
          <a:xfrm>
            <a:off x="11059668" y="3086100"/>
            <a:ext cx="182880" cy="182880"/>
          </a:xfrm>
          <a:prstGeom prst="ellipse">
            <a:avLst/>
          </a:prstGeom>
          <a:solidFill>
            <a:srgbClr val="D5DDE6"/>
          </a:solidFill>
          <a:ln w="12700">
            <a:solidFill>
              <a:srgbClr val="D5DDE6"/>
            </a:solidFill>
            <a:prstDash val="solid"/>
          </a:ln>
        </p:spPr>
      </p:sp>
      <p:sp>
        <p:nvSpPr>
          <p:cNvPr id="169" name="Dot men 61"/>
          <p:cNvSpPr/>
          <p:nvPr/>
        </p:nvSpPr>
        <p:spPr>
          <a:xfrm>
            <a:off x="8961120" y="3319272"/>
            <a:ext cx="182880" cy="182880"/>
          </a:xfrm>
          <a:prstGeom prst="ellipse">
            <a:avLst/>
          </a:prstGeom>
          <a:solidFill>
            <a:srgbClr val="D5DDE6"/>
          </a:solidFill>
          <a:ln w="12700">
            <a:solidFill>
              <a:srgbClr val="D5DDE6"/>
            </a:solidFill>
            <a:prstDash val="solid"/>
          </a:ln>
        </p:spPr>
      </p:sp>
      <p:sp>
        <p:nvSpPr>
          <p:cNvPr id="170" name="Dot men 62"/>
          <p:cNvSpPr/>
          <p:nvPr/>
        </p:nvSpPr>
        <p:spPr>
          <a:xfrm>
            <a:off x="9194292" y="3319272"/>
            <a:ext cx="182880" cy="182880"/>
          </a:xfrm>
          <a:prstGeom prst="ellipse">
            <a:avLst/>
          </a:prstGeom>
          <a:solidFill>
            <a:srgbClr val="D5DDE6"/>
          </a:solidFill>
          <a:ln w="12700">
            <a:solidFill>
              <a:srgbClr val="D5DDE6"/>
            </a:solidFill>
            <a:prstDash val="solid"/>
          </a:ln>
        </p:spPr>
      </p:sp>
      <p:sp>
        <p:nvSpPr>
          <p:cNvPr id="171" name="Dot men 63"/>
          <p:cNvSpPr/>
          <p:nvPr/>
        </p:nvSpPr>
        <p:spPr>
          <a:xfrm>
            <a:off x="9427464" y="3319272"/>
            <a:ext cx="182880" cy="182880"/>
          </a:xfrm>
          <a:prstGeom prst="ellipse">
            <a:avLst/>
          </a:prstGeom>
          <a:solidFill>
            <a:srgbClr val="D5DDE6"/>
          </a:solidFill>
          <a:ln w="12700">
            <a:solidFill>
              <a:srgbClr val="D5DDE6"/>
            </a:solidFill>
            <a:prstDash val="solid"/>
          </a:ln>
        </p:spPr>
      </p:sp>
      <p:sp>
        <p:nvSpPr>
          <p:cNvPr id="172" name="Dot men 64"/>
          <p:cNvSpPr/>
          <p:nvPr/>
        </p:nvSpPr>
        <p:spPr>
          <a:xfrm>
            <a:off x="9660636" y="3319272"/>
            <a:ext cx="182880" cy="182880"/>
          </a:xfrm>
          <a:prstGeom prst="ellipse">
            <a:avLst/>
          </a:prstGeom>
          <a:solidFill>
            <a:srgbClr val="D5DDE6"/>
          </a:solidFill>
          <a:ln w="12700">
            <a:solidFill>
              <a:srgbClr val="D5DDE6"/>
            </a:solidFill>
            <a:prstDash val="solid"/>
          </a:ln>
        </p:spPr>
      </p:sp>
      <p:sp>
        <p:nvSpPr>
          <p:cNvPr id="173" name="Dot men 65"/>
          <p:cNvSpPr/>
          <p:nvPr/>
        </p:nvSpPr>
        <p:spPr>
          <a:xfrm>
            <a:off x="9893808" y="3319272"/>
            <a:ext cx="182880" cy="182880"/>
          </a:xfrm>
          <a:prstGeom prst="ellipse">
            <a:avLst/>
          </a:prstGeom>
          <a:solidFill>
            <a:srgbClr val="D5DDE6"/>
          </a:solidFill>
          <a:ln w="12700">
            <a:solidFill>
              <a:srgbClr val="D5DDE6"/>
            </a:solidFill>
            <a:prstDash val="solid"/>
          </a:ln>
        </p:spPr>
      </p:sp>
      <p:sp>
        <p:nvSpPr>
          <p:cNvPr id="174" name="Dot men 66"/>
          <p:cNvSpPr/>
          <p:nvPr/>
        </p:nvSpPr>
        <p:spPr>
          <a:xfrm>
            <a:off x="10126980" y="3319272"/>
            <a:ext cx="182880" cy="182880"/>
          </a:xfrm>
          <a:prstGeom prst="ellipse">
            <a:avLst/>
          </a:prstGeom>
          <a:solidFill>
            <a:srgbClr val="D5DDE6"/>
          </a:solidFill>
          <a:ln w="12700">
            <a:solidFill>
              <a:srgbClr val="D5DDE6"/>
            </a:solidFill>
            <a:prstDash val="solid"/>
          </a:ln>
        </p:spPr>
      </p:sp>
      <p:sp>
        <p:nvSpPr>
          <p:cNvPr id="175" name="Dot men 67"/>
          <p:cNvSpPr/>
          <p:nvPr/>
        </p:nvSpPr>
        <p:spPr>
          <a:xfrm>
            <a:off x="10360152" y="3319272"/>
            <a:ext cx="182880" cy="182880"/>
          </a:xfrm>
          <a:prstGeom prst="ellipse">
            <a:avLst/>
          </a:prstGeom>
          <a:solidFill>
            <a:srgbClr val="D5DDE6"/>
          </a:solidFill>
          <a:ln w="12700">
            <a:solidFill>
              <a:srgbClr val="D5DDE6"/>
            </a:solidFill>
            <a:prstDash val="solid"/>
          </a:ln>
        </p:spPr>
      </p:sp>
      <p:sp>
        <p:nvSpPr>
          <p:cNvPr id="176" name="Dot men 68"/>
          <p:cNvSpPr/>
          <p:nvPr/>
        </p:nvSpPr>
        <p:spPr>
          <a:xfrm>
            <a:off x="10593324" y="3319272"/>
            <a:ext cx="182880" cy="182880"/>
          </a:xfrm>
          <a:prstGeom prst="ellipse">
            <a:avLst/>
          </a:prstGeom>
          <a:solidFill>
            <a:srgbClr val="D5DDE6"/>
          </a:solidFill>
          <a:ln w="12700">
            <a:solidFill>
              <a:srgbClr val="D5DDE6"/>
            </a:solidFill>
            <a:prstDash val="solid"/>
          </a:ln>
        </p:spPr>
      </p:sp>
      <p:sp>
        <p:nvSpPr>
          <p:cNvPr id="177" name="Dot men 69"/>
          <p:cNvSpPr/>
          <p:nvPr/>
        </p:nvSpPr>
        <p:spPr>
          <a:xfrm>
            <a:off x="10826496" y="3319272"/>
            <a:ext cx="182880" cy="182880"/>
          </a:xfrm>
          <a:prstGeom prst="ellipse">
            <a:avLst/>
          </a:prstGeom>
          <a:solidFill>
            <a:srgbClr val="D5DDE6"/>
          </a:solidFill>
          <a:ln w="12700">
            <a:solidFill>
              <a:srgbClr val="D5DDE6"/>
            </a:solidFill>
            <a:prstDash val="solid"/>
          </a:ln>
        </p:spPr>
      </p:sp>
      <p:sp>
        <p:nvSpPr>
          <p:cNvPr id="178" name="Dot men 70"/>
          <p:cNvSpPr/>
          <p:nvPr/>
        </p:nvSpPr>
        <p:spPr>
          <a:xfrm>
            <a:off x="11059668" y="3319272"/>
            <a:ext cx="182880" cy="182880"/>
          </a:xfrm>
          <a:prstGeom prst="ellipse">
            <a:avLst/>
          </a:prstGeom>
          <a:solidFill>
            <a:srgbClr val="D5DDE6"/>
          </a:solidFill>
          <a:ln w="12700">
            <a:solidFill>
              <a:srgbClr val="D5DDE6"/>
            </a:solidFill>
            <a:prstDash val="solid"/>
          </a:ln>
        </p:spPr>
      </p:sp>
      <p:sp>
        <p:nvSpPr>
          <p:cNvPr id="179" name="Dot men 71"/>
          <p:cNvSpPr/>
          <p:nvPr/>
        </p:nvSpPr>
        <p:spPr>
          <a:xfrm>
            <a:off x="8961120" y="3552444"/>
            <a:ext cx="182880" cy="182880"/>
          </a:xfrm>
          <a:prstGeom prst="ellipse">
            <a:avLst/>
          </a:prstGeom>
          <a:solidFill>
            <a:srgbClr val="D5DDE6"/>
          </a:solidFill>
          <a:ln w="12700">
            <a:solidFill>
              <a:srgbClr val="D5DDE6"/>
            </a:solidFill>
            <a:prstDash val="solid"/>
          </a:ln>
        </p:spPr>
      </p:sp>
      <p:sp>
        <p:nvSpPr>
          <p:cNvPr id="180" name="Dot men 72"/>
          <p:cNvSpPr/>
          <p:nvPr/>
        </p:nvSpPr>
        <p:spPr>
          <a:xfrm>
            <a:off x="9194292" y="3552444"/>
            <a:ext cx="182880" cy="182880"/>
          </a:xfrm>
          <a:prstGeom prst="ellipse">
            <a:avLst/>
          </a:prstGeom>
          <a:solidFill>
            <a:srgbClr val="D5DDE6"/>
          </a:solidFill>
          <a:ln w="12700">
            <a:solidFill>
              <a:srgbClr val="D5DDE6"/>
            </a:solidFill>
            <a:prstDash val="solid"/>
          </a:ln>
        </p:spPr>
      </p:sp>
      <p:sp>
        <p:nvSpPr>
          <p:cNvPr id="181" name="Dot men 73"/>
          <p:cNvSpPr/>
          <p:nvPr/>
        </p:nvSpPr>
        <p:spPr>
          <a:xfrm>
            <a:off x="9427464" y="3552444"/>
            <a:ext cx="182880" cy="182880"/>
          </a:xfrm>
          <a:prstGeom prst="ellipse">
            <a:avLst/>
          </a:prstGeom>
          <a:solidFill>
            <a:srgbClr val="D5DDE6"/>
          </a:solidFill>
          <a:ln w="12700">
            <a:solidFill>
              <a:srgbClr val="D5DDE6"/>
            </a:solidFill>
            <a:prstDash val="solid"/>
          </a:ln>
        </p:spPr>
      </p:sp>
      <p:sp>
        <p:nvSpPr>
          <p:cNvPr id="182" name="Dot men 74"/>
          <p:cNvSpPr/>
          <p:nvPr/>
        </p:nvSpPr>
        <p:spPr>
          <a:xfrm>
            <a:off x="9660636" y="3552444"/>
            <a:ext cx="182880" cy="182880"/>
          </a:xfrm>
          <a:prstGeom prst="ellipse">
            <a:avLst/>
          </a:prstGeom>
          <a:solidFill>
            <a:srgbClr val="D5DDE6"/>
          </a:solidFill>
          <a:ln w="12700">
            <a:solidFill>
              <a:srgbClr val="D5DDE6"/>
            </a:solidFill>
            <a:prstDash val="solid"/>
          </a:ln>
        </p:spPr>
      </p:sp>
      <p:sp>
        <p:nvSpPr>
          <p:cNvPr id="183" name="Dot men 75"/>
          <p:cNvSpPr/>
          <p:nvPr/>
        </p:nvSpPr>
        <p:spPr>
          <a:xfrm>
            <a:off x="9893808" y="3552444"/>
            <a:ext cx="182880" cy="182880"/>
          </a:xfrm>
          <a:prstGeom prst="ellipse">
            <a:avLst/>
          </a:prstGeom>
          <a:solidFill>
            <a:srgbClr val="D5DDE6"/>
          </a:solidFill>
          <a:ln w="12700">
            <a:solidFill>
              <a:srgbClr val="D5DDE6"/>
            </a:solidFill>
            <a:prstDash val="solid"/>
          </a:ln>
        </p:spPr>
      </p:sp>
      <p:sp>
        <p:nvSpPr>
          <p:cNvPr id="184" name="Dot men 76"/>
          <p:cNvSpPr/>
          <p:nvPr/>
        </p:nvSpPr>
        <p:spPr>
          <a:xfrm>
            <a:off x="10126980" y="3552444"/>
            <a:ext cx="182880" cy="182880"/>
          </a:xfrm>
          <a:prstGeom prst="ellipse">
            <a:avLst/>
          </a:prstGeom>
          <a:solidFill>
            <a:srgbClr val="D5DDE6"/>
          </a:solidFill>
          <a:ln w="12700">
            <a:solidFill>
              <a:srgbClr val="D5DDE6"/>
            </a:solidFill>
            <a:prstDash val="solid"/>
          </a:ln>
        </p:spPr>
      </p:sp>
      <p:sp>
        <p:nvSpPr>
          <p:cNvPr id="185" name="Dot men 77"/>
          <p:cNvSpPr/>
          <p:nvPr/>
        </p:nvSpPr>
        <p:spPr>
          <a:xfrm>
            <a:off x="10360152" y="3552444"/>
            <a:ext cx="182880" cy="182880"/>
          </a:xfrm>
          <a:prstGeom prst="ellipse">
            <a:avLst/>
          </a:prstGeom>
          <a:solidFill>
            <a:srgbClr val="D5DDE6"/>
          </a:solidFill>
          <a:ln w="12700">
            <a:solidFill>
              <a:srgbClr val="D5DDE6"/>
            </a:solidFill>
            <a:prstDash val="solid"/>
          </a:ln>
        </p:spPr>
      </p:sp>
      <p:sp>
        <p:nvSpPr>
          <p:cNvPr id="186" name="Dot men 78"/>
          <p:cNvSpPr/>
          <p:nvPr/>
        </p:nvSpPr>
        <p:spPr>
          <a:xfrm>
            <a:off x="10593324" y="3552444"/>
            <a:ext cx="182880" cy="182880"/>
          </a:xfrm>
          <a:prstGeom prst="ellipse">
            <a:avLst/>
          </a:prstGeom>
          <a:solidFill>
            <a:srgbClr val="D5DDE6"/>
          </a:solidFill>
          <a:ln w="12700">
            <a:solidFill>
              <a:srgbClr val="D5DDE6"/>
            </a:solidFill>
            <a:prstDash val="solid"/>
          </a:ln>
        </p:spPr>
      </p:sp>
      <p:sp>
        <p:nvSpPr>
          <p:cNvPr id="187" name="Dot men 79"/>
          <p:cNvSpPr/>
          <p:nvPr/>
        </p:nvSpPr>
        <p:spPr>
          <a:xfrm>
            <a:off x="10826496" y="3552444"/>
            <a:ext cx="182880" cy="182880"/>
          </a:xfrm>
          <a:prstGeom prst="ellipse">
            <a:avLst/>
          </a:prstGeom>
          <a:solidFill>
            <a:srgbClr val="D5DDE6"/>
          </a:solidFill>
          <a:ln w="12700">
            <a:solidFill>
              <a:srgbClr val="D5DDE6"/>
            </a:solidFill>
            <a:prstDash val="solid"/>
          </a:ln>
        </p:spPr>
      </p:sp>
      <p:sp>
        <p:nvSpPr>
          <p:cNvPr id="188" name="Dot men 80"/>
          <p:cNvSpPr/>
          <p:nvPr/>
        </p:nvSpPr>
        <p:spPr>
          <a:xfrm>
            <a:off x="11059668" y="3552444"/>
            <a:ext cx="182880" cy="182880"/>
          </a:xfrm>
          <a:prstGeom prst="ellipse">
            <a:avLst/>
          </a:prstGeom>
          <a:solidFill>
            <a:srgbClr val="D5DDE6"/>
          </a:solidFill>
          <a:ln w="12700">
            <a:solidFill>
              <a:srgbClr val="D5DDE6"/>
            </a:solidFill>
            <a:prstDash val="solid"/>
          </a:ln>
        </p:spPr>
      </p:sp>
      <p:sp>
        <p:nvSpPr>
          <p:cNvPr id="189" name="Dot men 81"/>
          <p:cNvSpPr/>
          <p:nvPr/>
        </p:nvSpPr>
        <p:spPr>
          <a:xfrm>
            <a:off x="8961120" y="3785616"/>
            <a:ext cx="182880" cy="182880"/>
          </a:xfrm>
          <a:prstGeom prst="ellipse">
            <a:avLst/>
          </a:prstGeom>
          <a:solidFill>
            <a:srgbClr val="D5DDE6"/>
          </a:solidFill>
          <a:ln w="12700">
            <a:solidFill>
              <a:srgbClr val="D5DDE6"/>
            </a:solidFill>
            <a:prstDash val="solid"/>
          </a:ln>
        </p:spPr>
      </p:sp>
      <p:sp>
        <p:nvSpPr>
          <p:cNvPr id="190" name="Dot men 82"/>
          <p:cNvSpPr/>
          <p:nvPr/>
        </p:nvSpPr>
        <p:spPr>
          <a:xfrm>
            <a:off x="9194292" y="3785616"/>
            <a:ext cx="182880" cy="182880"/>
          </a:xfrm>
          <a:prstGeom prst="ellipse">
            <a:avLst/>
          </a:prstGeom>
          <a:solidFill>
            <a:srgbClr val="D5DDE6"/>
          </a:solidFill>
          <a:ln w="12700">
            <a:solidFill>
              <a:srgbClr val="D5DDE6"/>
            </a:solidFill>
            <a:prstDash val="solid"/>
          </a:ln>
        </p:spPr>
      </p:sp>
      <p:sp>
        <p:nvSpPr>
          <p:cNvPr id="191" name="Dot men 83"/>
          <p:cNvSpPr/>
          <p:nvPr/>
        </p:nvSpPr>
        <p:spPr>
          <a:xfrm>
            <a:off x="9427464" y="3785616"/>
            <a:ext cx="182880" cy="182880"/>
          </a:xfrm>
          <a:prstGeom prst="ellipse">
            <a:avLst/>
          </a:prstGeom>
          <a:solidFill>
            <a:srgbClr val="D5DDE6"/>
          </a:solidFill>
          <a:ln w="12700">
            <a:solidFill>
              <a:srgbClr val="D5DDE6"/>
            </a:solidFill>
            <a:prstDash val="solid"/>
          </a:ln>
        </p:spPr>
      </p:sp>
      <p:sp>
        <p:nvSpPr>
          <p:cNvPr id="192" name="Dot men 84"/>
          <p:cNvSpPr/>
          <p:nvPr/>
        </p:nvSpPr>
        <p:spPr>
          <a:xfrm>
            <a:off x="9660636" y="3785616"/>
            <a:ext cx="182880" cy="182880"/>
          </a:xfrm>
          <a:prstGeom prst="ellipse">
            <a:avLst/>
          </a:prstGeom>
          <a:solidFill>
            <a:srgbClr val="D5DDE6"/>
          </a:solidFill>
          <a:ln w="12700">
            <a:solidFill>
              <a:srgbClr val="D5DDE6"/>
            </a:solidFill>
            <a:prstDash val="solid"/>
          </a:ln>
        </p:spPr>
      </p:sp>
      <p:sp>
        <p:nvSpPr>
          <p:cNvPr id="193" name="Dot men 85"/>
          <p:cNvSpPr/>
          <p:nvPr/>
        </p:nvSpPr>
        <p:spPr>
          <a:xfrm>
            <a:off x="9893808" y="3785616"/>
            <a:ext cx="182880" cy="182880"/>
          </a:xfrm>
          <a:prstGeom prst="ellipse">
            <a:avLst/>
          </a:prstGeom>
          <a:solidFill>
            <a:srgbClr val="D5DDE6"/>
          </a:solidFill>
          <a:ln w="12700">
            <a:solidFill>
              <a:srgbClr val="D5DDE6"/>
            </a:solidFill>
            <a:prstDash val="solid"/>
          </a:ln>
        </p:spPr>
      </p:sp>
      <p:sp>
        <p:nvSpPr>
          <p:cNvPr id="194" name="Dot men 86"/>
          <p:cNvSpPr/>
          <p:nvPr/>
        </p:nvSpPr>
        <p:spPr>
          <a:xfrm>
            <a:off x="10126980" y="3785616"/>
            <a:ext cx="182880" cy="182880"/>
          </a:xfrm>
          <a:prstGeom prst="ellipse">
            <a:avLst/>
          </a:prstGeom>
          <a:solidFill>
            <a:srgbClr val="D5DDE6"/>
          </a:solidFill>
          <a:ln w="12700">
            <a:solidFill>
              <a:srgbClr val="D5DDE6"/>
            </a:solidFill>
            <a:prstDash val="solid"/>
          </a:ln>
        </p:spPr>
      </p:sp>
      <p:sp>
        <p:nvSpPr>
          <p:cNvPr id="195" name="Dot men 87"/>
          <p:cNvSpPr/>
          <p:nvPr/>
        </p:nvSpPr>
        <p:spPr>
          <a:xfrm>
            <a:off x="10360152" y="3785616"/>
            <a:ext cx="182880" cy="182880"/>
          </a:xfrm>
          <a:prstGeom prst="ellipse">
            <a:avLst/>
          </a:prstGeom>
          <a:solidFill>
            <a:srgbClr val="D5DDE6"/>
          </a:solidFill>
          <a:ln w="12700">
            <a:solidFill>
              <a:srgbClr val="D5DDE6"/>
            </a:solidFill>
            <a:prstDash val="solid"/>
          </a:ln>
        </p:spPr>
      </p:sp>
      <p:sp>
        <p:nvSpPr>
          <p:cNvPr id="196" name="Dot men 88"/>
          <p:cNvSpPr/>
          <p:nvPr/>
        </p:nvSpPr>
        <p:spPr>
          <a:xfrm>
            <a:off x="10593324" y="3785616"/>
            <a:ext cx="182880" cy="182880"/>
          </a:xfrm>
          <a:prstGeom prst="ellipse">
            <a:avLst/>
          </a:prstGeom>
          <a:solidFill>
            <a:srgbClr val="D5DDE6"/>
          </a:solidFill>
          <a:ln w="12700">
            <a:solidFill>
              <a:srgbClr val="D5DDE6"/>
            </a:solidFill>
            <a:prstDash val="solid"/>
          </a:ln>
        </p:spPr>
      </p:sp>
      <p:sp>
        <p:nvSpPr>
          <p:cNvPr id="197" name="Dot men 89"/>
          <p:cNvSpPr/>
          <p:nvPr/>
        </p:nvSpPr>
        <p:spPr>
          <a:xfrm>
            <a:off x="10826496" y="3785616"/>
            <a:ext cx="182880" cy="182880"/>
          </a:xfrm>
          <a:prstGeom prst="ellipse">
            <a:avLst/>
          </a:prstGeom>
          <a:solidFill>
            <a:srgbClr val="D5DDE6"/>
          </a:solidFill>
          <a:ln w="12700">
            <a:solidFill>
              <a:srgbClr val="D5DDE6"/>
            </a:solidFill>
            <a:prstDash val="solid"/>
          </a:ln>
        </p:spPr>
      </p:sp>
      <p:sp>
        <p:nvSpPr>
          <p:cNvPr id="198" name="Dot men 90"/>
          <p:cNvSpPr/>
          <p:nvPr/>
        </p:nvSpPr>
        <p:spPr>
          <a:xfrm>
            <a:off x="11059668" y="3785616"/>
            <a:ext cx="182880" cy="182880"/>
          </a:xfrm>
          <a:prstGeom prst="ellipse">
            <a:avLst/>
          </a:prstGeom>
          <a:solidFill>
            <a:srgbClr val="D5DDE6"/>
          </a:solidFill>
          <a:ln w="12700">
            <a:solidFill>
              <a:srgbClr val="D5DDE6"/>
            </a:solidFill>
            <a:prstDash val="solid"/>
          </a:ln>
        </p:spPr>
      </p:sp>
      <p:sp>
        <p:nvSpPr>
          <p:cNvPr id="199" name="Dot men 91"/>
          <p:cNvSpPr/>
          <p:nvPr/>
        </p:nvSpPr>
        <p:spPr>
          <a:xfrm>
            <a:off x="8961120" y="4018788"/>
            <a:ext cx="182880" cy="182880"/>
          </a:xfrm>
          <a:prstGeom prst="ellipse">
            <a:avLst/>
          </a:prstGeom>
          <a:solidFill>
            <a:srgbClr val="D5DDE6"/>
          </a:solidFill>
          <a:ln w="12700">
            <a:solidFill>
              <a:srgbClr val="D5DDE6"/>
            </a:solidFill>
            <a:prstDash val="solid"/>
          </a:ln>
        </p:spPr>
      </p:sp>
      <p:sp>
        <p:nvSpPr>
          <p:cNvPr id="200" name="Dot men 92"/>
          <p:cNvSpPr/>
          <p:nvPr/>
        </p:nvSpPr>
        <p:spPr>
          <a:xfrm>
            <a:off x="9194292" y="4018788"/>
            <a:ext cx="182880" cy="182880"/>
          </a:xfrm>
          <a:prstGeom prst="ellipse">
            <a:avLst/>
          </a:prstGeom>
          <a:solidFill>
            <a:srgbClr val="D5DDE6"/>
          </a:solidFill>
          <a:ln w="12700">
            <a:solidFill>
              <a:srgbClr val="D5DDE6"/>
            </a:solidFill>
            <a:prstDash val="solid"/>
          </a:ln>
        </p:spPr>
      </p:sp>
      <p:sp>
        <p:nvSpPr>
          <p:cNvPr id="201" name="Dot men 93"/>
          <p:cNvSpPr/>
          <p:nvPr/>
        </p:nvSpPr>
        <p:spPr>
          <a:xfrm>
            <a:off x="9427464" y="4018788"/>
            <a:ext cx="182880" cy="182880"/>
          </a:xfrm>
          <a:prstGeom prst="ellipse">
            <a:avLst/>
          </a:prstGeom>
          <a:solidFill>
            <a:srgbClr val="D5DDE6"/>
          </a:solidFill>
          <a:ln w="12700">
            <a:solidFill>
              <a:srgbClr val="D5DDE6"/>
            </a:solidFill>
            <a:prstDash val="solid"/>
          </a:ln>
        </p:spPr>
      </p:sp>
      <p:sp>
        <p:nvSpPr>
          <p:cNvPr id="202" name="Dot men 94"/>
          <p:cNvSpPr/>
          <p:nvPr/>
        </p:nvSpPr>
        <p:spPr>
          <a:xfrm>
            <a:off x="9660636" y="4018788"/>
            <a:ext cx="182880" cy="182880"/>
          </a:xfrm>
          <a:prstGeom prst="ellipse">
            <a:avLst/>
          </a:prstGeom>
          <a:solidFill>
            <a:srgbClr val="D5DDE6"/>
          </a:solidFill>
          <a:ln w="12700">
            <a:solidFill>
              <a:srgbClr val="D5DDE6"/>
            </a:solidFill>
            <a:prstDash val="solid"/>
          </a:ln>
        </p:spPr>
      </p:sp>
      <p:sp>
        <p:nvSpPr>
          <p:cNvPr id="203" name="Dot men 95"/>
          <p:cNvSpPr/>
          <p:nvPr/>
        </p:nvSpPr>
        <p:spPr>
          <a:xfrm>
            <a:off x="9893808" y="4018788"/>
            <a:ext cx="182880" cy="182880"/>
          </a:xfrm>
          <a:prstGeom prst="ellipse">
            <a:avLst/>
          </a:prstGeom>
          <a:solidFill>
            <a:srgbClr val="D5DDE6"/>
          </a:solidFill>
          <a:ln w="12700">
            <a:solidFill>
              <a:srgbClr val="D5DDE6"/>
            </a:solidFill>
            <a:prstDash val="solid"/>
          </a:ln>
        </p:spPr>
      </p:sp>
      <p:sp>
        <p:nvSpPr>
          <p:cNvPr id="204" name="Dot men 96"/>
          <p:cNvSpPr/>
          <p:nvPr/>
        </p:nvSpPr>
        <p:spPr>
          <a:xfrm>
            <a:off x="10126980" y="4018788"/>
            <a:ext cx="182880" cy="182880"/>
          </a:xfrm>
          <a:prstGeom prst="ellipse">
            <a:avLst/>
          </a:prstGeom>
          <a:solidFill>
            <a:srgbClr val="D5DDE6"/>
          </a:solidFill>
          <a:ln w="12700">
            <a:solidFill>
              <a:srgbClr val="D5DDE6"/>
            </a:solidFill>
            <a:prstDash val="solid"/>
          </a:ln>
        </p:spPr>
      </p:sp>
      <p:sp>
        <p:nvSpPr>
          <p:cNvPr id="205" name="Dot men 97"/>
          <p:cNvSpPr/>
          <p:nvPr/>
        </p:nvSpPr>
        <p:spPr>
          <a:xfrm>
            <a:off x="10360152" y="4018788"/>
            <a:ext cx="182880" cy="182880"/>
          </a:xfrm>
          <a:prstGeom prst="ellipse">
            <a:avLst/>
          </a:prstGeom>
          <a:solidFill>
            <a:srgbClr val="D5DDE6"/>
          </a:solidFill>
          <a:ln w="12700">
            <a:solidFill>
              <a:srgbClr val="D5DDE6"/>
            </a:solidFill>
            <a:prstDash val="solid"/>
          </a:ln>
        </p:spPr>
      </p:sp>
      <p:sp>
        <p:nvSpPr>
          <p:cNvPr id="206" name="Dot men 98"/>
          <p:cNvSpPr/>
          <p:nvPr/>
        </p:nvSpPr>
        <p:spPr>
          <a:xfrm>
            <a:off x="10593324" y="4018788"/>
            <a:ext cx="182880" cy="182880"/>
          </a:xfrm>
          <a:prstGeom prst="ellipse">
            <a:avLst/>
          </a:prstGeom>
          <a:solidFill>
            <a:srgbClr val="D5DDE6"/>
          </a:solidFill>
          <a:ln w="12700">
            <a:solidFill>
              <a:srgbClr val="D5DDE6"/>
            </a:solidFill>
            <a:prstDash val="solid"/>
          </a:ln>
        </p:spPr>
      </p:sp>
      <p:sp>
        <p:nvSpPr>
          <p:cNvPr id="207" name="Dot men 99"/>
          <p:cNvSpPr/>
          <p:nvPr/>
        </p:nvSpPr>
        <p:spPr>
          <a:xfrm>
            <a:off x="10826496" y="4018788"/>
            <a:ext cx="182880" cy="182880"/>
          </a:xfrm>
          <a:prstGeom prst="ellipse">
            <a:avLst/>
          </a:prstGeom>
          <a:solidFill>
            <a:srgbClr val="D5DDE6"/>
          </a:solidFill>
          <a:ln w="12700">
            <a:solidFill>
              <a:srgbClr val="D5DDE6"/>
            </a:solidFill>
            <a:prstDash val="solid"/>
          </a:ln>
        </p:spPr>
      </p:sp>
      <p:sp>
        <p:nvSpPr>
          <p:cNvPr id="208" name="Dot men 100"/>
          <p:cNvSpPr/>
          <p:nvPr/>
        </p:nvSpPr>
        <p:spPr>
          <a:xfrm>
            <a:off x="11059668" y="4018788"/>
            <a:ext cx="182880" cy="182880"/>
          </a:xfrm>
          <a:prstGeom prst="ellipse">
            <a:avLst/>
          </a:prstGeom>
          <a:solidFill>
            <a:srgbClr val="D5DDE6"/>
          </a:solidFill>
          <a:ln w="12700">
            <a:solidFill>
              <a:srgbClr val="D5DDE6"/>
            </a:solidFill>
            <a:prstDash val="solid"/>
          </a:ln>
        </p:spPr>
      </p:sp>
      <p:sp>
        <p:nvSpPr>
          <p:cNvPr id="209" name="Text 207"/>
          <p:cNvSpPr txBox="1"/>
          <p:nvPr/>
        </p:nvSpPr>
        <p:spPr>
          <a:xfrm>
            <a:off x="813816" y="5715000"/>
            <a:ext cx="10607040" cy="502920"/>
          </a:xfrm>
          <a:prstGeom prst="rect">
            <a:avLst/>
          </a:prstGeom>
          <a:noFill/>
          <a:ln/>
        </p:spPr>
        <p:txBody>
          <a:bodyPr wrap="square" lIns="0" tIns="0" rIns="0" bIns="0" rtlCol="0" anchor="t"/>
          <a:lstStyle/>
          <a:p>
            <a:pPr indent="0" marL="0">
              <a:buNone/>
            </a:pPr>
            <a:r>
              <a:rPr lang="en-US" sz="1400" dirty="0">
                <a:solidFill>
                  <a:srgbClr val="4A5B6E"/>
                </a:solidFill>
                <a:latin typeface="Arial" pitchFamily="34" charset="0"/>
                <a:ea typeface="Arial" pitchFamily="34" charset="-122"/>
                <a:cs typeface="Arial" pitchFamily="34" charset="-120"/>
              </a:rPr>
              <a:t>Men are assaulted more often overall, but women’s assaults are far more likely to involve someone close to them. Each dot is 1% of assault incidents.</a:t>
            </a:r>
            <a:endParaRPr lang="en-US" sz="1400" dirty="0"/>
          </a:p>
        </p:txBody>
      </p:sp>
      <p:sp>
        <p:nvSpPr>
          <p:cNvPr id="210" name="Text 208"/>
          <p:cNvSpPr txBox="1"/>
          <p:nvPr/>
        </p:nvSpPr>
        <p:spPr>
          <a:xfrm>
            <a:off x="813816" y="6355080"/>
            <a:ext cx="9875520" cy="274320"/>
          </a:xfrm>
          <a:prstGeom prst="rect">
            <a:avLst/>
          </a:prstGeom>
          <a:noFill/>
          <a:ln/>
        </p:spPr>
        <p:txBody>
          <a:bodyPr wrap="square" lIns="0" tIns="0" rIns="0" bIns="0" rtlCol="0" anchor="t"/>
          <a:lstStyle/>
          <a:p>
            <a:pPr indent="0" marL="0">
              <a:buNone/>
            </a:pPr>
            <a:r>
              <a:rPr lang="en-US" sz="1200" dirty="0">
                <a:solidFill>
                  <a:srgbClr val="5C6B7C"/>
                </a:solidFill>
                <a:latin typeface="Arial" pitchFamily="34" charset="0"/>
                <a:ea typeface="Arial" pitchFamily="34" charset="-122"/>
                <a:cs typeface="Arial" pitchFamily="34" charset="-120"/>
              </a:rPr>
              <a:t>Source: Stats SA Victims of Crime Survey 2025/26  ·  perpetrators of assault incidents, by victim’s sex</a:t>
            </a:r>
            <a:endParaRPr lang="en-US" sz="1200" dirty="0"/>
          </a:p>
        </p:txBody>
      </p:sp>
      <p:sp>
        <p:nvSpPr>
          <p:cNvPr id="25" name="Slide Number Placeholder 0"/>
          <p:cNvSpPr>
            <a:spLocks noGrp="1"/>
          </p:cNvSpPr>
          <p:nvPr>
            <p:ph type="sldNum" sz="quarter" idx="4294967295"/>
          </p:nvPr>
        </p:nvSpPr>
        <p:spPr>
          <a:xfrm>
            <a:off x="11064240" y="635508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5C6B7C"/>
                </a:solidFill>
                <a:latin typeface="Arial"/>
                <a:ea typeface="Arial"/>
                <a:cs typeface="Aria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813816" y="640080"/>
            <a:ext cx="10058400" cy="1097280"/>
          </a:xfrm>
          <a:prstGeom prst="rect">
            <a:avLst/>
          </a:prstGeom>
          <a:noFill/>
          <a:ln/>
        </p:spPr>
        <p:txBody>
          <a:bodyPr wrap="square" lIns="0" tIns="0" rIns="0" bIns="0" rtlCol="0" anchor="t"/>
          <a:lstStyle/>
          <a:p>
            <a:pPr indent="0" marL="0">
              <a:buNone/>
            </a:pPr>
            <a:r>
              <a:rPr lang="en-US" sz="4000" b="1" dirty="0">
                <a:solidFill>
                  <a:srgbClr val="F2F5F9"/>
                </a:solidFill>
                <a:latin typeface="Arial" pitchFamily="34" charset="0"/>
                <a:ea typeface="Arial" pitchFamily="34" charset="-122"/>
                <a:cs typeface="Arial" pitchFamily="34" charset="-120"/>
              </a:rPr>
              <a:t>WALKING ALONE AFTER DARK</a:t>
            </a:r>
            <a:endParaRPr lang="en-US" sz="4000" dirty="0"/>
          </a:p>
        </p:txBody>
      </p:sp>
      <p:sp>
        <p:nvSpPr>
          <p:cNvPr id="3" name="Stat 45%"/>
          <p:cNvSpPr/>
          <p:nvPr/>
        </p:nvSpPr>
        <p:spPr>
          <a:xfrm>
            <a:off x="813816" y="1783080"/>
            <a:ext cx="3291840" cy="2011680"/>
          </a:xfrm>
          <a:prstGeom prst="roundRect">
            <a:avLst>
              <a:gd name="adj" fmla="val 5455"/>
            </a:avLst>
          </a:prstGeom>
          <a:solidFill>
            <a:srgbClr val="14263A"/>
          </a:solidFill>
          <a:ln w="12700">
            <a:solidFill>
              <a:srgbClr val="14263A"/>
            </a:solidFill>
            <a:prstDash val="solid"/>
          </a:ln>
        </p:spPr>
      </p:sp>
      <p:sp>
        <p:nvSpPr>
          <p:cNvPr id="4" name="Text 2"/>
          <p:cNvSpPr txBox="1"/>
          <p:nvPr/>
        </p:nvSpPr>
        <p:spPr>
          <a:xfrm>
            <a:off x="1088136" y="1920240"/>
            <a:ext cx="2743200" cy="1097280"/>
          </a:xfrm>
          <a:prstGeom prst="rect">
            <a:avLst/>
          </a:prstGeom>
          <a:noFill/>
          <a:ln/>
        </p:spPr>
        <p:txBody>
          <a:bodyPr wrap="square" lIns="0" tIns="0" rIns="0" bIns="0" rtlCol="0" anchor="t"/>
          <a:lstStyle/>
          <a:p>
            <a:pPr indent="0" marL="0">
              <a:buNone/>
            </a:pPr>
            <a:r>
              <a:rPr lang="en-US" sz="6000" b="1" dirty="0">
                <a:solidFill>
                  <a:srgbClr val="FF7A3D"/>
                </a:solidFill>
                <a:latin typeface="Arial" pitchFamily="34" charset="0"/>
                <a:ea typeface="Arial" pitchFamily="34" charset="-122"/>
                <a:cs typeface="Arial" pitchFamily="34" charset="-120"/>
              </a:rPr>
              <a:t>45%</a:t>
            </a:r>
            <a:endParaRPr lang="en-US" sz="6000" dirty="0"/>
          </a:p>
        </p:txBody>
      </p:sp>
      <p:sp>
        <p:nvSpPr>
          <p:cNvPr id="5" name="Text 3"/>
          <p:cNvSpPr txBox="1"/>
          <p:nvPr/>
        </p:nvSpPr>
        <p:spPr>
          <a:xfrm>
            <a:off x="1088136" y="3063240"/>
            <a:ext cx="2834640" cy="548640"/>
          </a:xfrm>
          <a:prstGeom prst="rect">
            <a:avLst/>
          </a:prstGeom>
          <a:noFill/>
          <a:ln/>
        </p:spPr>
        <p:txBody>
          <a:bodyPr wrap="square" lIns="0" tIns="0" rIns="0" bIns="0" rtlCol="0" anchor="t"/>
          <a:lstStyle/>
          <a:p>
            <a:pPr indent="0" marL="0">
              <a:buNone/>
            </a:pPr>
            <a:r>
              <a:rPr lang="en-US" sz="1600" dirty="0">
                <a:solidFill>
                  <a:srgbClr val="F2F5F9"/>
                </a:solidFill>
                <a:latin typeface="Arial" pitchFamily="34" charset="0"/>
                <a:ea typeface="Arial" pitchFamily="34" charset="-122"/>
                <a:cs typeface="Arial" pitchFamily="34" charset="-120"/>
              </a:rPr>
              <a:t>of women feel “very unsafe”</a:t>
            </a:r>
            <a:endParaRPr lang="en-US" sz="1600" dirty="0"/>
          </a:p>
        </p:txBody>
      </p:sp>
      <p:sp>
        <p:nvSpPr>
          <p:cNvPr id="6" name="Stat 39%"/>
          <p:cNvSpPr/>
          <p:nvPr/>
        </p:nvSpPr>
        <p:spPr>
          <a:xfrm>
            <a:off x="813816" y="4023360"/>
            <a:ext cx="3291840" cy="2011680"/>
          </a:xfrm>
          <a:prstGeom prst="roundRect">
            <a:avLst>
              <a:gd name="adj" fmla="val 5455"/>
            </a:avLst>
          </a:prstGeom>
          <a:solidFill>
            <a:srgbClr val="14263A"/>
          </a:solidFill>
          <a:ln w="12700">
            <a:solidFill>
              <a:srgbClr val="14263A"/>
            </a:solidFill>
            <a:prstDash val="solid"/>
          </a:ln>
        </p:spPr>
      </p:sp>
      <p:sp>
        <p:nvSpPr>
          <p:cNvPr id="7" name="Text 5"/>
          <p:cNvSpPr txBox="1"/>
          <p:nvPr/>
        </p:nvSpPr>
        <p:spPr>
          <a:xfrm>
            <a:off x="1088136" y="4160520"/>
            <a:ext cx="2743200" cy="1097280"/>
          </a:xfrm>
          <a:prstGeom prst="rect">
            <a:avLst/>
          </a:prstGeom>
          <a:noFill/>
          <a:ln/>
        </p:spPr>
        <p:txBody>
          <a:bodyPr wrap="square" lIns="0" tIns="0" rIns="0" bIns="0" rtlCol="0" anchor="t"/>
          <a:lstStyle/>
          <a:p>
            <a:pPr indent="0" marL="0">
              <a:buNone/>
            </a:pPr>
            <a:r>
              <a:rPr lang="en-US" sz="6000" b="1" dirty="0">
                <a:solidFill>
                  <a:srgbClr val="7DB5FF"/>
                </a:solidFill>
                <a:latin typeface="Arial" pitchFamily="34" charset="0"/>
                <a:ea typeface="Arial" pitchFamily="34" charset="-122"/>
                <a:cs typeface="Arial" pitchFamily="34" charset="-120"/>
              </a:rPr>
              <a:t>39%</a:t>
            </a:r>
            <a:endParaRPr lang="en-US" sz="6000" dirty="0"/>
          </a:p>
        </p:txBody>
      </p:sp>
      <p:sp>
        <p:nvSpPr>
          <p:cNvPr id="8" name="Text 6"/>
          <p:cNvSpPr txBox="1"/>
          <p:nvPr/>
        </p:nvSpPr>
        <p:spPr>
          <a:xfrm>
            <a:off x="1088136" y="5303520"/>
            <a:ext cx="2834640" cy="548640"/>
          </a:xfrm>
          <a:prstGeom prst="rect">
            <a:avLst/>
          </a:prstGeom>
          <a:noFill/>
          <a:ln/>
        </p:spPr>
        <p:txBody>
          <a:bodyPr wrap="square" lIns="0" tIns="0" rIns="0" bIns="0" rtlCol="0" anchor="t"/>
          <a:lstStyle/>
          <a:p>
            <a:pPr indent="0" marL="0">
              <a:buNone/>
            </a:pPr>
            <a:r>
              <a:rPr lang="en-US" sz="1600" dirty="0">
                <a:solidFill>
                  <a:srgbClr val="F2F5F9"/>
                </a:solidFill>
                <a:latin typeface="Arial" pitchFamily="34" charset="0"/>
                <a:ea typeface="Arial" pitchFamily="34" charset="-122"/>
                <a:cs typeface="Arial" pitchFamily="34" charset="-120"/>
              </a:rPr>
              <a:t>of men feel “very unsafe”</a:t>
            </a:r>
            <a:endParaRPr lang="en-US" sz="1600" dirty="0"/>
          </a:p>
        </p:txBody>
      </p:sp>
      <p:graphicFrame>
        <p:nvGraphicFramePr>
          <p:cNvPr id="9" name="Safety trend chart" descr=""/>
          <p:cNvGraphicFramePr/>
          <p:nvPr/>
        </p:nvGraphicFramePr>
        <p:xfrm>
          <a:off x="4389120" y="1737360"/>
          <a:ext cx="7223760" cy="4389120"/>
        </p:xfrm>
        <a:graphic xmlns:a="http://schemas.openxmlformats.org/drawingml/2006/main">
          <a:graphicData uri="http://schemas.openxmlformats.org/drawingml/2006/chart">
            <c:chart xmlns:c="http://schemas.openxmlformats.org/drawingml/2006/chart" r:id="rId1"/>
          </a:graphicData>
        </a:graphic>
      </p:graphicFrame>
      <p:sp>
        <p:nvSpPr>
          <p:cNvPr id="10" name="Text 7"/>
          <p:cNvSpPr txBox="1"/>
          <p:nvPr/>
        </p:nvSpPr>
        <p:spPr>
          <a:xfrm>
            <a:off x="813816" y="6355080"/>
            <a:ext cx="9875520" cy="274320"/>
          </a:xfrm>
          <a:prstGeom prst="rect">
            <a:avLst/>
          </a:prstGeom>
          <a:noFill/>
          <a:ln/>
        </p:spPr>
        <p:txBody>
          <a:bodyPr wrap="square" lIns="0" tIns="0" rIns="0" bIns="0" rtlCol="0" anchor="t"/>
          <a:lstStyle/>
          <a:p>
            <a:pPr indent="0" marL="0">
              <a:buNone/>
            </a:pPr>
            <a:r>
              <a:rPr lang="en-US" sz="1200" dirty="0">
                <a:solidFill>
                  <a:srgbClr val="7F93A8"/>
                </a:solidFill>
                <a:latin typeface="Arial" pitchFamily="34" charset="0"/>
                <a:ea typeface="Arial" pitchFamily="34" charset="-122"/>
                <a:cs typeface="Arial" pitchFamily="34" charset="-120"/>
              </a:rPr>
              <a:t>Source: Stats SA Victims of Crime Survey 2025/26  ·  individuals aged 16+, “very unsafe” walking alone after dark</a:t>
            </a:r>
            <a:endParaRPr lang="en-US" sz="1200" dirty="0"/>
          </a:p>
        </p:txBody>
      </p:sp>
      <p:sp>
        <p:nvSpPr>
          <p:cNvPr id="25" name="Slide Number Placeholder 0"/>
          <p:cNvSpPr>
            <a:spLocks noGrp="1"/>
          </p:cNvSpPr>
          <p:nvPr>
            <p:ph type="sldNum" sz="quarter" idx="4294967295"/>
          </p:nvPr>
        </p:nvSpPr>
        <p:spPr>
          <a:xfrm>
            <a:off x="11064240" y="635508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7F93A8"/>
                </a:solidFill>
                <a:latin typeface="Arial"/>
                <a:ea typeface="Arial"/>
                <a:cs typeface="Aria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813816" y="640080"/>
            <a:ext cx="10607040" cy="1097280"/>
          </a:xfrm>
          <a:prstGeom prst="rect">
            <a:avLst/>
          </a:prstGeom>
          <a:noFill/>
          <a:ln/>
        </p:spPr>
        <p:txBody>
          <a:bodyPr wrap="square" lIns="0" tIns="0" rIns="0" bIns="0" rtlCol="0" anchor="t"/>
          <a:lstStyle/>
          <a:p>
            <a:pPr indent="0" marL="0">
              <a:buNone/>
            </a:pPr>
            <a:r>
              <a:rPr lang="en-US" sz="4000" b="1" dirty="0">
                <a:solidFill>
                  <a:srgbClr val="0D1B2A"/>
                </a:solidFill>
                <a:latin typeface="Arial" pitchFamily="34" charset="0"/>
                <a:ea typeface="Arial" pitchFamily="34" charset="-122"/>
                <a:cs typeface="Arial" pitchFamily="34" charset="-120"/>
              </a:rPr>
              <a:t>WHERE THE NUMBERS COME FROM</a:t>
            </a:r>
            <a:endParaRPr lang="en-US" sz="4000" dirty="0"/>
          </a:p>
        </p:txBody>
      </p:sp>
      <p:sp>
        <p:nvSpPr>
          <p:cNvPr id="3" name="Source card SAPS"/>
          <p:cNvSpPr/>
          <p:nvPr/>
        </p:nvSpPr>
        <p:spPr>
          <a:xfrm>
            <a:off x="813816" y="1600200"/>
            <a:ext cx="3383280" cy="2148840"/>
          </a:xfrm>
          <a:prstGeom prst="roundRect">
            <a:avLst>
              <a:gd name="adj" fmla="val 5106"/>
            </a:avLst>
          </a:prstGeom>
          <a:solidFill>
            <a:srgbClr val="FFFFFF"/>
          </a:solidFill>
          <a:ln w="12700">
            <a:solidFill>
              <a:srgbClr val="FFFFFF"/>
            </a:solidFill>
            <a:prstDash val="solid"/>
          </a:ln>
        </p:spPr>
      </p:sp>
      <p:sp>
        <p:nvSpPr>
          <p:cNvPr id="4" name="Marker SAPS"/>
          <p:cNvSpPr/>
          <p:nvPr/>
        </p:nvSpPr>
        <p:spPr>
          <a:xfrm>
            <a:off x="1042416" y="1783080"/>
            <a:ext cx="365760" cy="365760"/>
          </a:xfrm>
          <a:prstGeom prst="ellipse">
            <a:avLst/>
          </a:prstGeom>
          <a:solidFill>
            <a:srgbClr val="1F5FB8"/>
          </a:solidFill>
          <a:ln w="12700">
            <a:solidFill>
              <a:srgbClr val="1F5FB8"/>
            </a:solidFill>
            <a:prstDash val="solid"/>
          </a:ln>
        </p:spPr>
      </p:sp>
      <p:sp>
        <p:nvSpPr>
          <p:cNvPr id="5" name="Text 3"/>
          <p:cNvSpPr txBox="1"/>
          <p:nvPr/>
        </p:nvSpPr>
        <p:spPr>
          <a:xfrm>
            <a:off x="1545336" y="1783080"/>
            <a:ext cx="2468880" cy="365760"/>
          </a:xfrm>
          <a:prstGeom prst="rect">
            <a:avLst/>
          </a:prstGeom>
          <a:noFill/>
          <a:ln/>
        </p:spPr>
        <p:txBody>
          <a:bodyPr wrap="square" lIns="0" tIns="0" rIns="0" bIns="0" rtlCol="0" anchor="ctr"/>
          <a:lstStyle/>
          <a:p>
            <a:pPr indent="0" marL="0">
              <a:buNone/>
            </a:pPr>
            <a:r>
              <a:rPr lang="en-US" sz="2000" b="1" dirty="0">
                <a:solidFill>
                  <a:srgbClr val="0D1B2A"/>
                </a:solidFill>
                <a:latin typeface="Arial" pitchFamily="34" charset="0"/>
                <a:ea typeface="Arial" pitchFamily="34" charset="-122"/>
                <a:cs typeface="Arial" pitchFamily="34" charset="-120"/>
              </a:rPr>
              <a:t>SAPS</a:t>
            </a:r>
            <a:endParaRPr lang="en-US" sz="2000" dirty="0"/>
          </a:p>
        </p:txBody>
      </p:sp>
      <p:sp>
        <p:nvSpPr>
          <p:cNvPr id="6" name="Text 4"/>
          <p:cNvSpPr txBox="1"/>
          <p:nvPr/>
        </p:nvSpPr>
        <p:spPr>
          <a:xfrm>
            <a:off x="1042416" y="2286000"/>
            <a:ext cx="2926080" cy="1371600"/>
          </a:xfrm>
          <a:prstGeom prst="rect">
            <a:avLst/>
          </a:prstGeom>
          <a:noFill/>
          <a:ln/>
        </p:spPr>
        <p:txBody>
          <a:bodyPr wrap="square" lIns="0" tIns="0" rIns="0" bIns="0" rtlCol="0" anchor="t"/>
          <a:lstStyle/>
          <a:p>
            <a:pPr indent="0" marL="0">
              <a:buNone/>
            </a:pPr>
            <a:r>
              <a:rPr lang="en-US" sz="1400" dirty="0">
                <a:solidFill>
                  <a:srgbClr val="4A5B6E"/>
                </a:solidFill>
                <a:latin typeface="Arial" pitchFamily="34" charset="0"/>
                <a:ea typeface="Arial" pitchFamily="34" charset="-122"/>
                <a:cs typeface="Arial" pitchFamily="34" charset="-120"/>
              </a:rPr>
              <a:t>Police-recorded crime: the 2024/25 annual workbook and the Q1 2026/27 release. Counts crimes reported to, or detected by, the police.</a:t>
            </a:r>
            <a:endParaRPr lang="en-US" sz="1400" dirty="0"/>
          </a:p>
        </p:txBody>
      </p:sp>
      <p:sp>
        <p:nvSpPr>
          <p:cNvPr id="7" name="Source card Stats SA"/>
          <p:cNvSpPr/>
          <p:nvPr/>
        </p:nvSpPr>
        <p:spPr>
          <a:xfrm>
            <a:off x="4425696" y="1600200"/>
            <a:ext cx="3383280" cy="2148840"/>
          </a:xfrm>
          <a:prstGeom prst="roundRect">
            <a:avLst>
              <a:gd name="adj" fmla="val 5106"/>
            </a:avLst>
          </a:prstGeom>
          <a:solidFill>
            <a:srgbClr val="FFFFFF"/>
          </a:solidFill>
          <a:ln w="12700">
            <a:solidFill>
              <a:srgbClr val="FFFFFF"/>
            </a:solidFill>
            <a:prstDash val="solid"/>
          </a:ln>
        </p:spPr>
      </p:sp>
      <p:sp>
        <p:nvSpPr>
          <p:cNvPr id="8" name="Marker Stats SA"/>
          <p:cNvSpPr/>
          <p:nvPr/>
        </p:nvSpPr>
        <p:spPr>
          <a:xfrm>
            <a:off x="4654296" y="1783080"/>
            <a:ext cx="365760" cy="365760"/>
          </a:xfrm>
          <a:prstGeom prst="ellipse">
            <a:avLst/>
          </a:prstGeom>
          <a:solidFill>
            <a:srgbClr val="E0541F"/>
          </a:solidFill>
          <a:ln w="12700">
            <a:solidFill>
              <a:srgbClr val="E0541F"/>
            </a:solidFill>
            <a:prstDash val="solid"/>
          </a:ln>
        </p:spPr>
      </p:sp>
      <p:sp>
        <p:nvSpPr>
          <p:cNvPr id="9" name="Text 7"/>
          <p:cNvSpPr txBox="1"/>
          <p:nvPr/>
        </p:nvSpPr>
        <p:spPr>
          <a:xfrm>
            <a:off x="5157216" y="1783080"/>
            <a:ext cx="2468880" cy="365760"/>
          </a:xfrm>
          <a:prstGeom prst="rect">
            <a:avLst/>
          </a:prstGeom>
          <a:noFill/>
          <a:ln/>
        </p:spPr>
        <p:txBody>
          <a:bodyPr wrap="square" lIns="0" tIns="0" rIns="0" bIns="0" rtlCol="0" anchor="ctr"/>
          <a:lstStyle/>
          <a:p>
            <a:pPr indent="0" marL="0">
              <a:buNone/>
            </a:pPr>
            <a:r>
              <a:rPr lang="en-US" sz="2000" b="1" dirty="0">
                <a:solidFill>
                  <a:srgbClr val="0D1B2A"/>
                </a:solidFill>
                <a:latin typeface="Arial" pitchFamily="34" charset="0"/>
                <a:ea typeface="Arial" pitchFamily="34" charset="-122"/>
                <a:cs typeface="Arial" pitchFamily="34" charset="-120"/>
              </a:rPr>
              <a:t>Stats SA</a:t>
            </a:r>
            <a:endParaRPr lang="en-US" sz="2000" dirty="0"/>
          </a:p>
        </p:txBody>
      </p:sp>
      <p:sp>
        <p:nvSpPr>
          <p:cNvPr id="10" name="Text 8"/>
          <p:cNvSpPr txBox="1"/>
          <p:nvPr/>
        </p:nvSpPr>
        <p:spPr>
          <a:xfrm>
            <a:off x="4654296" y="2286000"/>
            <a:ext cx="2926080" cy="1371600"/>
          </a:xfrm>
          <a:prstGeom prst="rect">
            <a:avLst/>
          </a:prstGeom>
          <a:noFill/>
          <a:ln/>
        </p:spPr>
        <p:txBody>
          <a:bodyPr wrap="square" lIns="0" tIns="0" rIns="0" bIns="0" rtlCol="0" anchor="t"/>
          <a:lstStyle/>
          <a:p>
            <a:pPr indent="0" marL="0">
              <a:buNone/>
            </a:pPr>
            <a:r>
              <a:rPr lang="en-US" sz="1400" dirty="0">
                <a:solidFill>
                  <a:srgbClr val="4A5B6E"/>
                </a:solidFill>
                <a:latin typeface="Arial" pitchFamily="34" charset="0"/>
                <a:ea typeface="Arial" pitchFamily="34" charset="-122"/>
                <a:cs typeface="Arial" pitchFamily="34" charset="-120"/>
              </a:rPr>
              <a:t>Victims of Crime Survey 2025/26. A household survey, so it also captures unreported crime and can split results by sex.</a:t>
            </a:r>
            <a:endParaRPr lang="en-US" sz="1400" dirty="0"/>
          </a:p>
        </p:txBody>
      </p:sp>
      <p:sp>
        <p:nvSpPr>
          <p:cNvPr id="11" name="Source card Population"/>
          <p:cNvSpPr/>
          <p:nvPr/>
        </p:nvSpPr>
        <p:spPr>
          <a:xfrm>
            <a:off x="8037576" y="1600200"/>
            <a:ext cx="3383280" cy="2148840"/>
          </a:xfrm>
          <a:prstGeom prst="roundRect">
            <a:avLst>
              <a:gd name="adj" fmla="val 5106"/>
            </a:avLst>
          </a:prstGeom>
          <a:solidFill>
            <a:srgbClr val="FFFFFF"/>
          </a:solidFill>
          <a:ln w="12700">
            <a:solidFill>
              <a:srgbClr val="FFFFFF"/>
            </a:solidFill>
            <a:prstDash val="solid"/>
          </a:ln>
        </p:spPr>
      </p:sp>
      <p:sp>
        <p:nvSpPr>
          <p:cNvPr id="12" name="Marker Population"/>
          <p:cNvSpPr/>
          <p:nvPr/>
        </p:nvSpPr>
        <p:spPr>
          <a:xfrm>
            <a:off x="8266176" y="1783080"/>
            <a:ext cx="365760" cy="365760"/>
          </a:xfrm>
          <a:prstGeom prst="ellipse">
            <a:avLst/>
          </a:prstGeom>
          <a:solidFill>
            <a:srgbClr val="0D1B2A"/>
          </a:solidFill>
          <a:ln w="12700">
            <a:solidFill>
              <a:srgbClr val="0D1B2A"/>
            </a:solidFill>
            <a:prstDash val="solid"/>
          </a:ln>
        </p:spPr>
      </p:sp>
      <p:sp>
        <p:nvSpPr>
          <p:cNvPr id="13" name="Text 11"/>
          <p:cNvSpPr txBox="1"/>
          <p:nvPr/>
        </p:nvSpPr>
        <p:spPr>
          <a:xfrm>
            <a:off x="8769096" y="1783080"/>
            <a:ext cx="2468880" cy="365760"/>
          </a:xfrm>
          <a:prstGeom prst="rect">
            <a:avLst/>
          </a:prstGeom>
          <a:noFill/>
          <a:ln/>
        </p:spPr>
        <p:txBody>
          <a:bodyPr wrap="square" lIns="0" tIns="0" rIns="0" bIns="0" rtlCol="0" anchor="ctr"/>
          <a:lstStyle/>
          <a:p>
            <a:pPr indent="0" marL="0">
              <a:buNone/>
            </a:pPr>
            <a:r>
              <a:rPr lang="en-US" sz="2000" b="1" dirty="0">
                <a:solidFill>
                  <a:srgbClr val="0D1B2A"/>
                </a:solidFill>
                <a:latin typeface="Arial" pitchFamily="34" charset="0"/>
                <a:ea typeface="Arial" pitchFamily="34" charset="-122"/>
                <a:cs typeface="Arial" pitchFamily="34" charset="-120"/>
              </a:rPr>
              <a:t>Population</a:t>
            </a:r>
            <a:endParaRPr lang="en-US" sz="2000" dirty="0"/>
          </a:p>
        </p:txBody>
      </p:sp>
      <p:sp>
        <p:nvSpPr>
          <p:cNvPr id="14" name="Text 12"/>
          <p:cNvSpPr txBox="1"/>
          <p:nvPr/>
        </p:nvSpPr>
        <p:spPr>
          <a:xfrm>
            <a:off x="8266176" y="2286000"/>
            <a:ext cx="2926080" cy="1371600"/>
          </a:xfrm>
          <a:prstGeom prst="rect">
            <a:avLst/>
          </a:prstGeom>
          <a:noFill/>
          <a:ln/>
        </p:spPr>
        <p:txBody>
          <a:bodyPr wrap="square" lIns="0" tIns="0" rIns="0" bIns="0" rtlCol="0" anchor="t"/>
          <a:lstStyle/>
          <a:p>
            <a:pPr indent="0" marL="0">
              <a:buNone/>
            </a:pPr>
            <a:r>
              <a:rPr lang="en-US" sz="1400" dirty="0">
                <a:solidFill>
                  <a:srgbClr val="4A5B6E"/>
                </a:solidFill>
                <a:latin typeface="Arial" pitchFamily="34" charset="0"/>
                <a:ea typeface="Arial" pitchFamily="34" charset="-122"/>
                <a:cs typeface="Arial" pitchFamily="34" charset="-120"/>
              </a:rPr>
              <a:t>Per-person rates divide SAPS counts by approximate Stats SA mid-year provincial estimates, so treat them as a relative comparison.</a:t>
            </a:r>
            <a:endParaRPr lang="en-US" sz="1400" dirty="0"/>
          </a:p>
        </p:txBody>
      </p:sp>
      <p:sp>
        <p:nvSpPr>
          <p:cNvPr id="15" name="Cannot say panel"/>
          <p:cNvSpPr/>
          <p:nvPr/>
        </p:nvSpPr>
        <p:spPr>
          <a:xfrm>
            <a:off x="813816" y="3977640"/>
            <a:ext cx="10607040" cy="2148840"/>
          </a:xfrm>
          <a:prstGeom prst="roundRect">
            <a:avLst>
              <a:gd name="adj" fmla="val 5106"/>
            </a:avLst>
          </a:prstGeom>
          <a:solidFill>
            <a:srgbClr val="0D1B2A"/>
          </a:solidFill>
          <a:ln w="12700">
            <a:solidFill>
              <a:srgbClr val="0D1B2A"/>
            </a:solidFill>
            <a:prstDash val="solid"/>
          </a:ln>
        </p:spPr>
      </p:sp>
      <p:sp>
        <p:nvSpPr>
          <p:cNvPr id="16" name="Text 14"/>
          <p:cNvSpPr txBox="1"/>
          <p:nvPr/>
        </p:nvSpPr>
        <p:spPr>
          <a:xfrm>
            <a:off x="1097280" y="4114800"/>
            <a:ext cx="9144000" cy="457200"/>
          </a:xfrm>
          <a:prstGeom prst="rect">
            <a:avLst/>
          </a:prstGeom>
          <a:noFill/>
          <a:ln/>
        </p:spPr>
        <p:txBody>
          <a:bodyPr wrap="square" lIns="0" tIns="0" rIns="0" bIns="0" rtlCol="0" anchor="t"/>
          <a:lstStyle/>
          <a:p>
            <a:pPr indent="0" marL="0">
              <a:buNone/>
            </a:pPr>
            <a:r>
              <a:rPr lang="en-US" sz="2200" b="1" dirty="0">
                <a:solidFill>
                  <a:srgbClr val="FF7A3D"/>
                </a:solidFill>
                <a:latin typeface="Arial" pitchFamily="34" charset="0"/>
                <a:ea typeface="Arial" pitchFamily="34" charset="-122"/>
                <a:cs typeface="Arial" pitchFamily="34" charset="-120"/>
              </a:rPr>
              <a:t>WHAT THE DATA CANNOT SAY</a:t>
            </a:r>
            <a:endParaRPr lang="en-US" sz="2200" dirty="0"/>
          </a:p>
        </p:txBody>
      </p:sp>
      <p:sp>
        <p:nvSpPr>
          <p:cNvPr id="17" name="Text 15"/>
          <p:cNvSpPr txBox="1"/>
          <p:nvPr/>
        </p:nvSpPr>
        <p:spPr>
          <a:xfrm>
            <a:off x="1097280" y="4617720"/>
            <a:ext cx="10058400" cy="1371600"/>
          </a:xfrm>
          <a:prstGeom prst="rect">
            <a:avLst/>
          </a:prstGeom>
          <a:noFill/>
          <a:ln/>
        </p:spPr>
        <p:txBody>
          <a:bodyPr wrap="square" lIns="0" tIns="0" rIns="0" bIns="0" rtlCol="0" anchor="t"/>
          <a:lstStyle/>
          <a:p>
            <a:pPr marL="342900" indent="-342900">
              <a:spcAft>
                <a:spcPts val="600"/>
              </a:spcAft>
              <a:buSzPct val="100000"/>
              <a:buChar char="•"/>
            </a:pPr>
            <a:r>
              <a:rPr lang="en-US" sz="1400" b="1" dirty="0">
                <a:solidFill>
                  <a:srgbClr val="F2F5F9"/>
                </a:solidFill>
                <a:latin typeface="Arial" pitchFamily="34" charset="0"/>
                <a:ea typeface="Arial" pitchFamily="34" charset="-122"/>
                <a:cs typeface="Arial" pitchFamily="34" charset="-120"/>
              </a:rPr>
              <a:t>Who the offenders are. </a:t>
            </a:r>
            <a:pPr indent="0" marL="0">
              <a:spcAft>
                <a:spcPts val="600"/>
              </a:spcAft>
              <a:buNone/>
            </a:pPr>
            <a:r>
              <a:rPr lang="en-US" sz="1400" dirty="0">
                <a:solidFill>
                  <a:srgbClr val="F2F5F9"/>
                </a:solidFill>
                <a:latin typeface="Arial" pitchFamily="34" charset="0"/>
                <a:ea typeface="Arial" pitchFamily="34" charset="-122"/>
                <a:cs typeface="Arial" pitchFamily="34" charset="-120"/>
              </a:rPr>
              <a:t>Housebreaking is mostly unwitnessed, so neither source records who did it.</a:t>
            </a:r>
            <a:endParaRPr lang="en-US" sz="1400" dirty="0"/>
          </a:p>
          <a:p>
            <a:pPr marL="342900" indent="-342900">
              <a:spcAft>
                <a:spcPts val="600"/>
              </a:spcAft>
              <a:buSzPct val="100000"/>
              <a:buChar char="•"/>
            </a:pPr>
            <a:r>
              <a:rPr lang="en-US" sz="1400" b="1" dirty="0">
                <a:solidFill>
                  <a:srgbClr val="F2F5F9"/>
                </a:solidFill>
                <a:latin typeface="Arial" pitchFamily="34" charset="0"/>
                <a:ea typeface="Arial" pitchFamily="34" charset="-122"/>
                <a:cs typeface="Arial" pitchFamily="34" charset="-120"/>
              </a:rPr>
              <a:t>Why. </a:t>
            </a:r>
            <a:pPr indent="0" marL="0">
              <a:spcAft>
                <a:spcPts val="600"/>
              </a:spcAft>
              <a:buNone/>
            </a:pPr>
            <a:r>
              <a:rPr lang="en-US" sz="1400" dirty="0">
                <a:solidFill>
                  <a:srgbClr val="F2F5F9"/>
                </a:solidFill>
                <a:latin typeface="Arial" pitchFamily="34" charset="0"/>
                <a:ea typeface="Arial" pitchFamily="34" charset="-122"/>
                <a:cs typeface="Arial" pitchFamily="34" charset="-120"/>
              </a:rPr>
              <a:t>Patterns like the June peak are correlations, not proven causes.</a:t>
            </a:r>
            <a:endParaRPr lang="en-US" sz="1400" dirty="0"/>
          </a:p>
          <a:p>
            <a:pPr marL="342900" indent="-342900">
              <a:spcAft>
                <a:spcPts val="600"/>
              </a:spcAft>
              <a:buSzPct val="100000"/>
              <a:buChar char="•"/>
            </a:pPr>
            <a:r>
              <a:rPr lang="en-US" sz="1400" b="1" dirty="0">
                <a:solidFill>
                  <a:srgbClr val="F2F5F9"/>
                </a:solidFill>
                <a:latin typeface="Arial" pitchFamily="34" charset="0"/>
                <a:ea typeface="Arial" pitchFamily="34" charset="-122"/>
                <a:cs typeface="Arial" pitchFamily="34" charset="-120"/>
              </a:rPr>
              <a:t>One total. </a:t>
            </a:r>
            <a:pPr indent="0" marL="0">
              <a:spcAft>
                <a:spcPts val="600"/>
              </a:spcAft>
              <a:buNone/>
            </a:pPr>
            <a:r>
              <a:rPr lang="en-US" sz="1400" dirty="0">
                <a:solidFill>
                  <a:srgbClr val="F2F5F9"/>
                </a:solidFill>
                <a:latin typeface="Arial" pitchFamily="34" charset="0"/>
                <a:ea typeface="Arial" pitchFamily="34" charset="-122"/>
                <a:cs typeface="Arial" pitchFamily="34" charset="-120"/>
              </a:rPr>
              <a:t>Police records and a household survey measure different things and should not be added or compared directly.</a:t>
            </a:r>
            <a:endParaRPr lang="en-US" sz="1400" dirty="0"/>
          </a:p>
        </p:txBody>
      </p:sp>
      <p:sp>
        <p:nvSpPr>
          <p:cNvPr id="18" name="Text 16"/>
          <p:cNvSpPr txBox="1"/>
          <p:nvPr/>
        </p:nvSpPr>
        <p:spPr>
          <a:xfrm>
            <a:off x="813816" y="6355080"/>
            <a:ext cx="9875520" cy="274320"/>
          </a:xfrm>
          <a:prstGeom prst="rect">
            <a:avLst/>
          </a:prstGeom>
          <a:noFill/>
          <a:ln/>
        </p:spPr>
        <p:txBody>
          <a:bodyPr wrap="square" lIns="0" tIns="0" rIns="0" bIns="0" rtlCol="0" anchor="t"/>
          <a:lstStyle/>
          <a:p>
            <a:pPr indent="0" marL="0">
              <a:buNone/>
            </a:pPr>
            <a:r>
              <a:rPr lang="en-US" sz="1200" dirty="0">
                <a:solidFill>
                  <a:srgbClr val="5C6B7C"/>
                </a:solidFill>
                <a:latin typeface="Arial" pitchFamily="34" charset="0"/>
                <a:ea typeface="Arial" pitchFamily="34" charset="-122"/>
                <a:cs typeface="Arial" pitchFamily="34" charset="-120"/>
              </a:rPr>
              <a:t>Every figure in this deck traces to a published SAPS or Stats SA file</a:t>
            </a:r>
            <a:endParaRPr lang="en-US" sz="1200" dirty="0"/>
          </a:p>
        </p:txBody>
      </p:sp>
      <p:sp>
        <p:nvSpPr>
          <p:cNvPr id="25" name="Slide Number Placeholder 0"/>
          <p:cNvSpPr>
            <a:spLocks noGrp="1"/>
          </p:cNvSpPr>
          <p:nvPr>
            <p:ph type="sldNum" sz="quarter" idx="4294967295"/>
          </p:nvPr>
        </p:nvSpPr>
        <p:spPr>
          <a:xfrm>
            <a:off x="11064240" y="6355080"/>
            <a:ext cx="731520" cy="274320"/>
          </a:xfrm>
          <a:prstGeom prst="rect">
            <a:avLst/>
          </a:prstGeom>
          <a:extLst>
            <a:ext uri="{C572A759-6A51-4108-AA02-DFA0A04FC94B}">
              <ma14:wrappingTextBoxFlag xmlns:ma14="http://schemas.microsoft.com/office/mac/drawingml/2011/main" val="0"/>
            </a:ext>
          </a:extLst>
        </p:spPr>
        <p:txBody>
          <a:bodyPr/>
          <a:lstStyle>
            <a:lvl1pPr>
              <a:defRPr sz="1200">
                <a:solidFill>
                  <a:srgbClr val="5C6B7C"/>
                </a:solidFill>
                <a:latin typeface="Arial"/>
                <a:ea typeface="Arial"/>
                <a:cs typeface="Arial"/>
              </a:defRPr>
            </a:lvl1pPr>
          </a:lstStyle>
          <a:p>
            <a:pPr algn="r"/>
            <a:fld id="{F7021451-1387-4CA6-816F-3879F97B5CBC}" type="slidenum">
              <a:rPr b="0" lang="en-US"/>
              <a:t>14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Crime in South Africa</dc:title>
  <dc:subject>PptxGenJS Presentation</dc:subject>
  <dc:creator>SAPS and Stats SA data</dc:creator>
  <cp:lastModifiedBy>SAPS and Stats SA data</cp:lastModifiedBy>
  <cp:revision>1</cp:revision>
  <dcterms:created xsi:type="dcterms:W3CDTF">2026-10-12T14:14:40Z</dcterms:created>
  <dcterms:modified xsi:type="dcterms:W3CDTF">2026-10-12T14:14:40Z</dcterms:modified>
</cp:coreProperties>
</file>